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</p:sldMasterIdLst>
  <p:notesMasterIdLst>
    <p:notesMasterId r:id="rId18"/>
  </p:notesMasterIdLst>
  <p:sldIdLst>
    <p:sldId id="256" r:id="rId3"/>
    <p:sldId id="267" r:id="rId4"/>
    <p:sldId id="257" r:id="rId5"/>
    <p:sldId id="258" r:id="rId6"/>
    <p:sldId id="261" r:id="rId7"/>
    <p:sldId id="262" r:id="rId8"/>
    <p:sldId id="259" r:id="rId9"/>
    <p:sldId id="263" r:id="rId10"/>
    <p:sldId id="264" r:id="rId11"/>
    <p:sldId id="260" r:id="rId12"/>
    <p:sldId id="265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van Putten" initials="FP" lastIdx="11" clrIdx="0"/>
  <p:cmAuthor id="2" name="Dirk-Jan Nijsink" initials="DN" lastIdx="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94B"/>
    <a:srgbClr val="F09700"/>
    <a:srgbClr val="E3A615"/>
    <a:srgbClr val="B6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98" autoAdjust="0"/>
    <p:restoredTop sz="95187"/>
  </p:normalViewPr>
  <p:slideViewPr>
    <p:cSldViewPr snapToGrid="0" snapToObjects="1">
      <p:cViewPr varScale="1">
        <p:scale>
          <a:sx n="111" d="100"/>
          <a:sy n="111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9CE91-1708-9845-A25E-CC2EAB284892}" type="datetimeFigureOut">
              <a:rPr lang="nl-NL" smtClean="0"/>
              <a:t>28-10-2015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20DDB-A3C9-9942-955A-0EEA20C12F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88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0DDB-A3C9-9942-955A-0EEA20C12F8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62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0DDB-A3C9-9942-955A-0EEA20C12F8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305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0DDB-A3C9-9942-955A-0EEA20C12F8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041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0DDB-A3C9-9942-955A-0EEA20C12F8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212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0DDB-A3C9-9942-955A-0EEA20C12F8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663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0DDB-A3C9-9942-955A-0EEA20C12F8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884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0DDB-A3C9-9942-955A-0EEA20C12F8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247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0DDB-A3C9-9942-955A-0EEA20C12F8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32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0DDB-A3C9-9942-955A-0EEA20C12F8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55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0DDB-A3C9-9942-955A-0EEA20C12F8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0DDB-A3C9-9942-955A-0EEA20C12F8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286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0DDB-A3C9-9942-955A-0EEA20C12F8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788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0DDB-A3C9-9942-955A-0EEA20C12F8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869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0DDB-A3C9-9942-955A-0EEA20C12F8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6999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0DDB-A3C9-9942-955A-0EEA20C12F8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32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ia bestaa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-7559" y="3785420"/>
            <a:ext cx="9151559" cy="3072580"/>
          </a:xfrm>
          <a:prstGeom prst="rect">
            <a:avLst/>
          </a:prstGeom>
          <a:solidFill>
            <a:srgbClr val="F097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solidFill>
                <a:schemeClr val="lt1"/>
              </a:solidFill>
            </a:endParaRPr>
          </a:p>
        </p:txBody>
      </p:sp>
      <p:pic>
        <p:nvPicPr>
          <p:cNvPr id="6" name="Afbeelding 5" descr="footer_beginpagin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8" y="5588614"/>
            <a:ext cx="9159118" cy="1276945"/>
          </a:xfrm>
          <a:prstGeom prst="rect">
            <a:avLst/>
          </a:prstGeom>
        </p:spPr>
      </p:pic>
      <p:sp>
        <p:nvSpPr>
          <p:cNvPr id="16" name="Tijdelijke aanduiding voor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741572" y="5063048"/>
            <a:ext cx="7952322" cy="48285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NL" sz="2400" b="0" dirty="0" smtClean="0"/>
              <a:t>Ondertitel</a:t>
            </a:r>
            <a:endParaRPr lang="nl-NL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705316" y="4304170"/>
            <a:ext cx="7988578" cy="709714"/>
          </a:xfrm>
          <a:prstGeom prst="rect">
            <a:avLst/>
          </a:prstGeom>
        </p:spPr>
        <p:txBody>
          <a:bodyPr vert="horz"/>
          <a:lstStyle/>
          <a:p>
            <a:r>
              <a:rPr lang="nl-NL" dirty="0" smtClean="0"/>
              <a:t>Titel van presentatie</a:t>
            </a:r>
            <a:endParaRPr lang="nl-NL" dirty="0"/>
          </a:p>
        </p:txBody>
      </p:sp>
      <p:pic>
        <p:nvPicPr>
          <p:cNvPr id="7" name="Afbeelding 6" descr="typo_jeugdbo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18" y="3031203"/>
            <a:ext cx="5460516" cy="11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4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volgdia_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 hasCustomPrompt="1"/>
          </p:nvPr>
        </p:nvSpPr>
        <p:spPr>
          <a:xfrm>
            <a:off x="662400" y="1756800"/>
            <a:ext cx="7826400" cy="3841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850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volgdia_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5" y="1758049"/>
            <a:ext cx="7827282" cy="384265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88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volgdia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5" y="1758049"/>
            <a:ext cx="7827282" cy="384265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61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volgdia_opsomming_bee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64311" y="1758049"/>
            <a:ext cx="3793389" cy="384265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4686300" y="1757363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71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volgdia_tekst_bee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64311" y="1758049"/>
            <a:ext cx="3793389" cy="384265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4686300" y="1757363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6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volgdia_opsomming_bee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697468" y="1759405"/>
            <a:ext cx="3793389" cy="384265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664311" y="1759405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383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volgdia_tekst_bee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697468" y="1759405"/>
            <a:ext cx="3793389" cy="384265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664311" y="1759405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682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volgdia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1" hasCustomPrompt="1"/>
          </p:nvPr>
        </p:nvSpPr>
        <p:spPr>
          <a:xfrm>
            <a:off x="662400" y="1756800"/>
            <a:ext cx="7826400" cy="384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33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volgdia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7" name="Tijdelijke aanduiding voor media 6"/>
          <p:cNvSpPr>
            <a:spLocks noGrp="1"/>
          </p:cNvSpPr>
          <p:nvPr>
            <p:ph type="media" sz="quarter" idx="10"/>
          </p:nvPr>
        </p:nvSpPr>
        <p:spPr>
          <a:xfrm>
            <a:off x="662400" y="1756800"/>
            <a:ext cx="7827282" cy="3842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167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8"/>
          <a:stretch/>
        </p:blipFill>
        <p:spPr>
          <a:xfrm>
            <a:off x="0" y="0"/>
            <a:ext cx="9144000" cy="684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5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FFFFFF"/>
          </a:solidFill>
          <a:latin typeface="Trebuchet MS"/>
          <a:ea typeface="+mj-ea"/>
          <a:cs typeface="Trebuchet M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bg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33"/>
            <a:ext cx="9149960" cy="68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2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5" r:id="rId3"/>
    <p:sldLayoutId id="2147483659" r:id="rId4"/>
    <p:sldLayoutId id="2147483658" r:id="rId5"/>
    <p:sldLayoutId id="2147483660" r:id="rId6"/>
    <p:sldLayoutId id="2147483661" r:id="rId7"/>
    <p:sldLayoutId id="2147483656" r:id="rId8"/>
    <p:sldLayoutId id="2147483662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Wat doe jij met jouw doop?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Gedoopt!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3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Kinderdoop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In de kinderdoop wordt de lijn van besnijdenis doorgetrokken</a:t>
            </a:r>
          </a:p>
          <a:p>
            <a:r>
              <a:rPr lang="nl-NL" dirty="0" smtClean="0"/>
              <a:t>Niemand wordt uitgesloten in het verbond</a:t>
            </a:r>
          </a:p>
          <a:p>
            <a:r>
              <a:rPr lang="nl-NL" dirty="0" smtClean="0"/>
              <a:t>Het teken is met de doop veranderd (bloed </a:t>
            </a:r>
            <a:r>
              <a:rPr lang="nl-NL" dirty="0" smtClean="0">
                <a:sym typeface="Wingdings"/>
              </a:rPr>
              <a:t> water)</a:t>
            </a:r>
            <a:endParaRPr lang="nl-NL" dirty="0"/>
          </a:p>
        </p:txBody>
      </p:sp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r="19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27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Visie volwassendoop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In Christus is een nieuw verbond, waardoor verbond met Abraham voorbij is</a:t>
            </a:r>
          </a:p>
          <a:p>
            <a:r>
              <a:rPr lang="nl-NL" dirty="0" smtClean="0"/>
              <a:t>Kinderen behoren niet officieel tot de gemeente</a:t>
            </a:r>
            <a:endParaRPr lang="nl-NL" dirty="0"/>
          </a:p>
          <a:p>
            <a:r>
              <a:rPr lang="nl-NL" dirty="0" smtClean="0"/>
              <a:t>Bij volwassendoop behoor je tot de gemeente</a:t>
            </a: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3" b="16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76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1776"/>
              </a:spcBef>
            </a:pPr>
            <a:r>
              <a:rPr lang="nl-NL" dirty="0" smtClean="0"/>
              <a:t>Benadrukt de eenheid tussen Oude en Nieuwe Testament</a:t>
            </a:r>
          </a:p>
          <a:p>
            <a:pPr>
              <a:spcBef>
                <a:spcPts val="1776"/>
              </a:spcBef>
            </a:pPr>
            <a:r>
              <a:rPr lang="nl-NL" dirty="0" smtClean="0"/>
              <a:t>Het teken is wel veranderd, maar de zaak niet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i="1" dirty="0" smtClean="0"/>
              <a:t>… bekeert </a:t>
            </a:r>
            <a:r>
              <a:rPr lang="nl-NL" i="1" dirty="0"/>
              <a:t>u tot den </a:t>
            </a:r>
            <a:r>
              <a:rPr lang="nl-NL" i="1" dirty="0" smtClean="0"/>
              <a:t>HEERE </a:t>
            </a:r>
            <a:r>
              <a:rPr lang="nl-NL" dirty="0"/>
              <a:t>(2 </a:t>
            </a:r>
            <a:r>
              <a:rPr lang="nl-NL" dirty="0" smtClean="0"/>
              <a:t>Kron. </a:t>
            </a:r>
            <a:r>
              <a:rPr lang="nl-NL" dirty="0"/>
              <a:t>30:6)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Kinderdoop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35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663575" y="2431559"/>
            <a:ext cx="3805200" cy="2662955"/>
          </a:xfrm>
          <a:solidFill>
            <a:srgbClr val="F09700">
              <a:alpha val="70000"/>
            </a:srgbClr>
          </a:solidFill>
          <a:ln>
            <a:solidFill>
              <a:srgbClr val="F09700"/>
            </a:solidFill>
          </a:ln>
        </p:spPr>
        <p:txBody>
          <a:bodyPr anchor="ctr" anchorCtr="1"/>
          <a:lstStyle/>
          <a:p>
            <a:r>
              <a:rPr lang="nl-NL" b="1" u="sng" dirty="0" smtClean="0"/>
              <a:t>God:</a:t>
            </a:r>
          </a:p>
          <a:p>
            <a:r>
              <a:rPr lang="nl-NL" dirty="0"/>
              <a:t>Wat zijn Gods beloften in het verbond</a:t>
            </a:r>
            <a:r>
              <a:rPr lang="nl-NL" dirty="0" smtClean="0"/>
              <a:t>?</a:t>
            </a:r>
          </a:p>
          <a:p>
            <a:endParaRPr lang="nl-NL" dirty="0"/>
          </a:p>
          <a:p>
            <a:r>
              <a:rPr lang="nl-NL" dirty="0"/>
              <a:t>Waar verplicht God Zich toe in dit verbond?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4311" y="771974"/>
            <a:ext cx="7826546" cy="1508589"/>
          </a:xfrm>
        </p:spPr>
        <p:txBody>
          <a:bodyPr/>
          <a:lstStyle/>
          <a:p>
            <a:r>
              <a:rPr lang="nl-NL" dirty="0"/>
              <a:t>De doop: teken van het verbond</a:t>
            </a:r>
          </a:p>
        </p:txBody>
      </p:sp>
      <p:sp>
        <p:nvSpPr>
          <p:cNvPr id="4" name="Tijdelijke aanduiding voor tekst 1"/>
          <p:cNvSpPr txBox="1">
            <a:spLocks/>
          </p:cNvSpPr>
          <p:nvPr/>
        </p:nvSpPr>
        <p:spPr>
          <a:xfrm>
            <a:off x="4685657" y="2431559"/>
            <a:ext cx="3805200" cy="2662955"/>
          </a:xfrm>
          <a:prstGeom prst="rect">
            <a:avLst/>
          </a:prstGeom>
          <a:solidFill>
            <a:srgbClr val="49494B">
              <a:alpha val="70000"/>
            </a:srgbClr>
          </a:solidFill>
          <a:ln>
            <a:solidFill>
              <a:srgbClr val="49494B"/>
            </a:solidFill>
          </a:ln>
        </p:spPr>
        <p:txBody>
          <a:bodyPr anchor="ctr" anchorCtr="1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u="sng" dirty="0" smtClean="0">
                <a:solidFill>
                  <a:schemeClr val="bg1"/>
                </a:solidFill>
              </a:rPr>
              <a:t>Mens:</a:t>
            </a:r>
          </a:p>
          <a:p>
            <a:r>
              <a:rPr lang="nl-NL" dirty="0">
                <a:solidFill>
                  <a:schemeClr val="bg1"/>
                </a:solidFill>
              </a:rPr>
              <a:t>Wat zijn de plichten van de mens in het verbond</a:t>
            </a:r>
            <a:r>
              <a:rPr lang="nl-NL" dirty="0" smtClean="0">
                <a:solidFill>
                  <a:schemeClr val="bg1"/>
                </a:solidFill>
              </a:rPr>
              <a:t>?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Wat vraagt God van de mens?</a:t>
            </a:r>
          </a:p>
        </p:txBody>
      </p:sp>
      <p:sp>
        <p:nvSpPr>
          <p:cNvPr id="5" name="Tijdelijke aanduiding voor tekst 1"/>
          <p:cNvSpPr txBox="1">
            <a:spLocks/>
          </p:cNvSpPr>
          <p:nvPr/>
        </p:nvSpPr>
        <p:spPr>
          <a:xfrm>
            <a:off x="663575" y="5245510"/>
            <a:ext cx="7827282" cy="353739"/>
          </a:xfrm>
          <a:prstGeom prst="rect">
            <a:avLst/>
          </a:prstGeom>
          <a:ln>
            <a:solidFill>
              <a:srgbClr val="F09700"/>
            </a:solidFill>
          </a:ln>
        </p:spPr>
        <p:txBody>
          <a:bodyPr anchor="ctr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dirty="0" smtClean="0"/>
              <a:t>Gen. 17:1-14, Hand. 2: 14-47, Hand 8: 26-40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94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Lees met elkaar Handelingen 2:14-47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Wat zegt dit over de doop?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Wat zegt dit jou persoonlijk?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Wat gebeurt er met de gedoopte mensen?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Zijn er woorden of zinnen in het Doopformulier die je niet begrijpt?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Bijbelstudie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02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Bijbelstudie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99351"/>
              </p:ext>
            </p:extLst>
          </p:nvPr>
        </p:nvGraphicFramePr>
        <p:xfrm>
          <a:off x="663575" y="1758047"/>
          <a:ext cx="7827282" cy="384265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913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136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60663">
                <a:tc>
                  <a:txBody>
                    <a:bodyPr/>
                    <a:lstStyle/>
                    <a:p>
                      <a:r>
                        <a:rPr lang="nl-NL" spc="300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DOOPFORMULIER</a:t>
                      </a:r>
                      <a:endParaRPr lang="nl-NL" spc="3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28575" cap="flat" cmpd="sng" algn="ctr">
                      <a:solidFill>
                        <a:srgbClr val="49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7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pc="300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BETEKENIS</a:t>
                      </a:r>
                      <a:endParaRPr lang="nl-NL" spc="3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28575" cap="flat" cmpd="sng" algn="ctr">
                      <a:solidFill>
                        <a:srgbClr val="49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7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0663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49494B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Tot Zijn eer</a:t>
                      </a:r>
                      <a:endParaRPr lang="nl-NL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49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49494B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Waarom</a:t>
                      </a:r>
                      <a:r>
                        <a:rPr lang="nl-NL" baseline="0" dirty="0" smtClean="0">
                          <a:solidFill>
                            <a:srgbClr val="49494B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 is de doop tot Gods eer?</a:t>
                      </a:r>
                      <a:endParaRPr lang="nl-NL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49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0663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49494B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Tot onze troost</a:t>
                      </a:r>
                      <a:endParaRPr lang="nl-NL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49494B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Hoe</a:t>
                      </a:r>
                      <a:r>
                        <a:rPr lang="nl-NL" baseline="0" dirty="0" smtClean="0">
                          <a:solidFill>
                            <a:srgbClr val="49494B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 kan de doop ons troosten?</a:t>
                      </a:r>
                      <a:endParaRPr lang="nl-NL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0663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49494B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Tot stichting van de gemeente</a:t>
                      </a:r>
                      <a:endParaRPr lang="nl-NL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49494B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Hoe sticht de doop de gemeente?</a:t>
                      </a:r>
                      <a:endParaRPr lang="nl-NL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B w="254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0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Wat is de betekenis van de doop?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Wat doe jij persoonlijk met de betekenis van jouw doop?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</a:t>
            </a:r>
            <a:r>
              <a:rPr lang="nl-NL" dirty="0"/>
              <a:t>betekent jouw doop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08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gaat het over?</a:t>
            </a:r>
            <a:endParaRPr lang="nl-NL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 anchor="ctr" anchorCtr="0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 smtClean="0"/>
              <a:t>Het teken van de doop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 smtClean="0"/>
              <a:t>Betekenis van de doop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 smtClean="0"/>
              <a:t>Gedoopte kind</a:t>
            </a:r>
            <a:endParaRPr lang="nl-NL" dirty="0"/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3" b="16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13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teken van de doop</a:t>
            </a:r>
            <a:endParaRPr lang="nl-NL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nl-NL" dirty="0" smtClean="0"/>
              <a:t>Dopen met water heeft een </a:t>
            </a:r>
            <a:r>
              <a:rPr lang="nl-NL" u="sng" dirty="0" smtClean="0"/>
              <a:t>symbolische</a:t>
            </a:r>
            <a:r>
              <a:rPr lang="nl-NL" dirty="0" smtClean="0"/>
              <a:t> betekenis</a:t>
            </a:r>
          </a:p>
          <a:p>
            <a:pPr>
              <a:lnSpc>
                <a:spcPct val="114000"/>
              </a:lnSpc>
            </a:pPr>
            <a:r>
              <a:rPr lang="nl-NL" dirty="0" smtClean="0"/>
              <a:t>Stromend water wijst op afwassen van de zonden door levend water</a:t>
            </a:r>
          </a:p>
          <a:p>
            <a:pPr>
              <a:lnSpc>
                <a:spcPct val="114000"/>
              </a:lnSpc>
            </a:pPr>
            <a:endParaRPr lang="nl-NL" dirty="0"/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r="17212"/>
          <a:stretch/>
        </p:blipFill>
        <p:spPr>
          <a:xfrm>
            <a:off x="1" y="1759405"/>
            <a:ext cx="4468868" cy="3843337"/>
          </a:xfrm>
          <a:effectLst>
            <a:outerShdw blurRad="3683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74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waarde van de doop</a:t>
            </a:r>
            <a:endParaRPr lang="nl-NL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64310" y="1758049"/>
            <a:ext cx="3794400" cy="38412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nl-NL" dirty="0" smtClean="0"/>
              <a:t>Overgang vanuit heidendom naar christendom</a:t>
            </a:r>
          </a:p>
          <a:p>
            <a:pPr>
              <a:lnSpc>
                <a:spcPct val="114000"/>
              </a:lnSpc>
            </a:pPr>
            <a:r>
              <a:rPr lang="nl-NL" dirty="0" smtClean="0"/>
              <a:t>Toestemming voor doop na belijdenis met </a:t>
            </a:r>
            <a:r>
              <a:rPr lang="nl-NL" u="sng" dirty="0" smtClean="0"/>
              <a:t>hart</a:t>
            </a:r>
            <a:r>
              <a:rPr lang="nl-NL" dirty="0" smtClean="0"/>
              <a:t> en </a:t>
            </a:r>
            <a:r>
              <a:rPr lang="nl-NL" u="sng" dirty="0" smtClean="0"/>
              <a:t>mond</a:t>
            </a:r>
            <a:endParaRPr lang="nl-NL" dirty="0"/>
          </a:p>
          <a:p>
            <a:pPr>
              <a:lnSpc>
                <a:spcPct val="114000"/>
              </a:lnSpc>
            </a:pPr>
            <a:r>
              <a:rPr lang="nl-NL" dirty="0" smtClean="0"/>
              <a:t>Doop geeft toegang tot Heilig Avondmaal</a:t>
            </a:r>
          </a:p>
          <a:p>
            <a:pPr>
              <a:lnSpc>
                <a:spcPct val="114000"/>
              </a:lnSpc>
            </a:pPr>
            <a:r>
              <a:rPr lang="nl-NL" dirty="0" smtClean="0"/>
              <a:t>Zie Romeinen 6:4</a:t>
            </a:r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0" r="3252"/>
          <a:stretch/>
        </p:blipFill>
        <p:spPr>
          <a:xfrm>
            <a:off x="4702629" y="1758049"/>
            <a:ext cx="4441371" cy="3843337"/>
          </a:xfrm>
        </p:spPr>
      </p:pic>
    </p:spTree>
    <p:extLst>
      <p:ext uri="{BB962C8B-B14F-4D97-AF65-F5344CB8AC3E}">
        <p14:creationId xmlns:p14="http://schemas.microsoft.com/office/powerpoint/2010/main" val="8402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664311" y="3579996"/>
            <a:ext cx="3794400" cy="1670951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nl-NL" smtClean="0"/>
              <a:t>2</a:t>
            </a:r>
            <a:r>
              <a:rPr lang="nl-NL" baseline="30000" smtClean="0"/>
              <a:t>e</a:t>
            </a:r>
            <a:r>
              <a:rPr lang="nl-NL" smtClean="0"/>
              <a:t> </a:t>
            </a:r>
            <a:r>
              <a:rPr lang="nl-NL" dirty="0" smtClean="0"/>
              <a:t>generatie bij geboorte na acht dagen besneden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besnijdenis naar doop</a:t>
            </a:r>
            <a:endParaRPr lang="nl-NL" dirty="0"/>
          </a:p>
        </p:txBody>
      </p:sp>
      <p:sp>
        <p:nvSpPr>
          <p:cNvPr id="5" name="Tijdelijke aanduiding voor tekst 1"/>
          <p:cNvSpPr txBox="1">
            <a:spLocks/>
          </p:cNvSpPr>
          <p:nvPr/>
        </p:nvSpPr>
        <p:spPr>
          <a:xfrm>
            <a:off x="4696457" y="1758049"/>
            <a:ext cx="3794400" cy="167095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nl-NL" b="1" u="sng" dirty="0" smtClean="0"/>
              <a:t>Doop</a:t>
            </a:r>
          </a:p>
          <a:p>
            <a:pPr>
              <a:lnSpc>
                <a:spcPct val="114000"/>
              </a:lnSpc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generatie op oudere leeftijd gedoopt na belijdenis</a:t>
            </a:r>
            <a:endParaRPr lang="nl-NL" dirty="0"/>
          </a:p>
        </p:txBody>
      </p:sp>
      <p:sp>
        <p:nvSpPr>
          <p:cNvPr id="7" name="Tijdelijke aanduiding voor tekst 1"/>
          <p:cNvSpPr txBox="1">
            <a:spLocks/>
          </p:cNvSpPr>
          <p:nvPr/>
        </p:nvSpPr>
        <p:spPr>
          <a:xfrm>
            <a:off x="4696457" y="3579996"/>
            <a:ext cx="3794400" cy="167095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generatie na geboorte gedoopt</a:t>
            </a:r>
            <a:endParaRPr lang="nl-NL" dirty="0"/>
          </a:p>
        </p:txBody>
      </p:sp>
      <p:sp>
        <p:nvSpPr>
          <p:cNvPr id="8" name="Tijdelijke aanduiding voor tekst 1"/>
          <p:cNvSpPr txBox="1">
            <a:spLocks/>
          </p:cNvSpPr>
          <p:nvPr/>
        </p:nvSpPr>
        <p:spPr>
          <a:xfrm>
            <a:off x="664311" y="1758049"/>
            <a:ext cx="3794400" cy="167095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nl-NL" b="1" u="sng" dirty="0" smtClean="0"/>
              <a:t>Besnijdenis</a:t>
            </a:r>
          </a:p>
          <a:p>
            <a:pPr>
              <a:lnSpc>
                <a:spcPct val="114000"/>
              </a:lnSpc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generatie op oudere leeftijd besneden</a:t>
            </a:r>
          </a:p>
        </p:txBody>
      </p:sp>
    </p:spTree>
    <p:extLst>
      <p:ext uri="{BB962C8B-B14F-4D97-AF65-F5344CB8AC3E}">
        <p14:creationId xmlns:p14="http://schemas.microsoft.com/office/powerpoint/2010/main" val="9849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663575" y="1758049"/>
            <a:ext cx="7827282" cy="3841200"/>
          </a:xfrm>
        </p:spPr>
        <p:txBody>
          <a:bodyPr/>
          <a:lstStyle/>
          <a:p>
            <a:pPr>
              <a:spcBef>
                <a:spcPts val="2376"/>
              </a:spcBef>
            </a:pPr>
            <a:r>
              <a:rPr lang="nl-NL" dirty="0" smtClean="0"/>
              <a:t>De dood en opstanding van Christus staat centraal</a:t>
            </a:r>
          </a:p>
          <a:p>
            <a:pPr>
              <a:spcBef>
                <a:spcPts val="2376"/>
              </a:spcBef>
            </a:pPr>
            <a:r>
              <a:rPr lang="nl-NL" dirty="0" smtClean="0"/>
              <a:t>De doop maakt een scheiding net als de zondvloed en de Rode Zee</a:t>
            </a:r>
          </a:p>
          <a:p>
            <a:pPr>
              <a:spcBef>
                <a:spcPts val="2376"/>
              </a:spcBef>
            </a:pPr>
            <a:r>
              <a:rPr lang="nl-NL" dirty="0" smtClean="0"/>
              <a:t>Een teken van Gods bijzondere zorg</a:t>
            </a:r>
          </a:p>
          <a:p>
            <a:endParaRPr lang="nl-NL" dirty="0" smtClean="0"/>
          </a:p>
          <a:p>
            <a:r>
              <a:rPr lang="nl-NL" dirty="0" smtClean="0"/>
              <a:t>Gods belofte: 	Zijn trouw en zegen</a:t>
            </a:r>
          </a:p>
          <a:p>
            <a:r>
              <a:rPr lang="nl-NL" dirty="0" smtClean="0"/>
              <a:t>Gods eis:  		Bekering en gehoorzaamheid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betekenis van de doop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26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Christus staat centraal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8" b="25996"/>
          <a:stretch/>
        </p:blipFill>
        <p:spPr>
          <a:xfrm>
            <a:off x="658727" y="1756800"/>
            <a:ext cx="7826546" cy="3866400"/>
          </a:xfrm>
        </p:spPr>
      </p:pic>
    </p:spTree>
    <p:extLst>
      <p:ext uri="{BB962C8B-B14F-4D97-AF65-F5344CB8AC3E}">
        <p14:creationId xmlns:p14="http://schemas.microsoft.com/office/powerpoint/2010/main" val="21143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De Heere wil een God van </a:t>
            </a:r>
            <a:r>
              <a:rPr lang="nl-NL" b="1" u="sng" dirty="0" smtClean="0"/>
              <a:t>alle</a:t>
            </a:r>
            <a:r>
              <a:rPr lang="nl-NL" dirty="0" smtClean="0"/>
              <a:t> </a:t>
            </a:r>
            <a:r>
              <a:rPr lang="nl-NL" dirty="0" err="1" smtClean="0"/>
              <a:t>gedoopten</a:t>
            </a:r>
            <a:r>
              <a:rPr lang="nl-NL" dirty="0" smtClean="0"/>
              <a:t> zijn!</a:t>
            </a:r>
          </a:p>
          <a:p>
            <a:r>
              <a:rPr lang="nl-NL" dirty="0" smtClean="0"/>
              <a:t>Door het water apart gezet</a:t>
            </a:r>
          </a:p>
          <a:p>
            <a:r>
              <a:rPr lang="nl-NL" dirty="0" smtClean="0"/>
              <a:t>De doop maakt je niet zalig</a:t>
            </a:r>
          </a:p>
          <a:p>
            <a:r>
              <a:rPr lang="nl-NL" dirty="0" smtClean="0"/>
              <a:t>De doop verplicht je om de God van je doop te zoeken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spanningsveld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65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BGG_powerpoint_algemeen_transparant" id="{445BB049-2645-4CC6-8C52-6AD3B846EA92}" vid="{10C6EEB4-9675-46D1-B322-46CF125AACCF}"/>
    </a:ext>
  </a:extLst>
</a:theme>
</file>

<file path=ppt/theme/theme2.xml><?xml version="1.0" encoding="utf-8"?>
<a:theme xmlns:a="http://schemas.openxmlformats.org/drawingml/2006/main" name="Vervolgd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BGG_powerpoint_algemeen_transparant" id="{445BB049-2645-4CC6-8C52-6AD3B846EA92}" vid="{1328A952-2F68-4DC1-A5A4-5765F89AF259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JBGG_powerpoint_algemeen_transparant</Template>
  <TotalTime>7479</TotalTime>
  <Words>445</Words>
  <Application>Microsoft Office PowerPoint</Application>
  <PresentationFormat>Diavoorstelling (4:3)</PresentationFormat>
  <Paragraphs>94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Introdia</vt:lpstr>
      <vt:lpstr>Vervolgdia</vt:lpstr>
      <vt:lpstr>Gedoopt!</vt:lpstr>
      <vt:lpstr>Wat betekent jouw doop?</vt:lpstr>
      <vt:lpstr>Waar gaat het over?</vt:lpstr>
      <vt:lpstr>Het teken van de doop</vt:lpstr>
      <vt:lpstr>De waarde van de doop</vt:lpstr>
      <vt:lpstr>Van besnijdenis naar doop</vt:lpstr>
      <vt:lpstr>De betekenis van de doop</vt:lpstr>
      <vt:lpstr>Christus staat centraal</vt:lpstr>
      <vt:lpstr>Het spanningsveld</vt:lpstr>
      <vt:lpstr>Kinderdoop</vt:lpstr>
      <vt:lpstr>Visie volwassendoop</vt:lpstr>
      <vt:lpstr>Kinderdoop</vt:lpstr>
      <vt:lpstr>De doop: teken van het verbond</vt:lpstr>
      <vt:lpstr>Bijbelstudie</vt:lpstr>
      <vt:lpstr>Bijbelstudie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Bartjan Boer</dc:creator>
  <cp:lastModifiedBy>Aline van de Maat</cp:lastModifiedBy>
  <cp:revision>39</cp:revision>
  <dcterms:created xsi:type="dcterms:W3CDTF">2015-09-17T18:51:36Z</dcterms:created>
  <dcterms:modified xsi:type="dcterms:W3CDTF">2015-10-28T10:22:56Z</dcterms:modified>
</cp:coreProperties>
</file>