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5" r:id="rId5"/>
    <p:sldId id="260" r:id="rId6"/>
    <p:sldId id="261" r:id="rId7"/>
    <p:sldId id="258" r:id="rId8"/>
    <p:sldId id="259" r:id="rId9"/>
    <p:sldId id="262" r:id="rId10"/>
    <p:sldId id="263" r:id="rId11"/>
    <p:sldId id="270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B"/>
    <a:srgbClr val="F09700"/>
    <a:srgbClr val="B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35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5FE35-8C48-A34C-B0B4-4C606474926C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22F-8BCC-874B-A586-1F3B4D02B5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63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CE91-1708-9845-A25E-CC2EAB284892}" type="datetimeFigureOut">
              <a:rPr lang="nl-NL" smtClean="0"/>
              <a:t>27-1-2016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0DDB-A3C9-9942-955A-0EEA20C12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8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esta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7559" y="3785420"/>
            <a:ext cx="9151559" cy="3072580"/>
          </a:xfrm>
          <a:prstGeom prst="rect">
            <a:avLst/>
          </a:prstGeom>
          <a:solidFill>
            <a:srgbClr val="F097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  <p:pic>
        <p:nvPicPr>
          <p:cNvPr id="6" name="Afbeelding 5" descr="footer_beginpag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5588614"/>
            <a:ext cx="9159118" cy="1276945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1572" y="5063048"/>
            <a:ext cx="7952322" cy="48285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z="2400" b="0" dirty="0" smtClean="0"/>
              <a:t>Ondertitel</a:t>
            </a:r>
            <a:endParaRPr lang="nl-NL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316" y="4304170"/>
            <a:ext cx="7988578" cy="709714"/>
          </a:xfrm>
          <a:prstGeom prst="rect">
            <a:avLst/>
          </a:prstGeom>
        </p:spPr>
        <p:txBody>
          <a:bodyPr vert="horz"/>
          <a:lstStyle/>
          <a:p>
            <a:r>
              <a:rPr lang="nl-NL" dirty="0" smtClean="0"/>
              <a:t>Titel van presentatie</a:t>
            </a:r>
            <a:endParaRPr lang="nl-NL" dirty="0"/>
          </a:p>
        </p:txBody>
      </p:sp>
      <p:pic>
        <p:nvPicPr>
          <p:cNvPr id="7" name="Afbeelding 6" descr="typo_jeugdbo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8" y="3031203"/>
            <a:ext cx="5460516" cy="11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volgdia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volgdia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volg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volgdia_opsomming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volgdia_tekst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6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volgdia_opsomming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volgdia_tekst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volgdia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volgdia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0"/>
          </p:nvPr>
        </p:nvSpPr>
        <p:spPr>
          <a:xfrm>
            <a:off x="662400" y="1756800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6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222" r="4403"/>
          <a:stretch/>
        </p:blipFill>
        <p:spPr>
          <a:xfrm flipH="1">
            <a:off x="0" y="0"/>
            <a:ext cx="9144000" cy="6345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7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3"/>
            <a:ext cx="914996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5" r:id="rId3"/>
    <p:sldLayoutId id="2147483659" r:id="rId4"/>
    <p:sldLayoutId id="2147483658" r:id="rId5"/>
    <p:sldLayoutId id="2147483660" r:id="rId6"/>
    <p:sldLayoutId id="2147483661" r:id="rId7"/>
    <p:sldLayoutId id="2147483656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Wat betekent dit voor jou?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Diaconie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10" y="1730373"/>
            <a:ext cx="5983325" cy="3702375"/>
          </a:xfrm>
          <a:prstGeom prst="rect">
            <a:avLst/>
          </a:prstGeom>
        </p:spPr>
      </p:pic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664311" y="771974"/>
            <a:ext cx="7826546" cy="835079"/>
          </a:xfrm>
        </p:spPr>
        <p:txBody>
          <a:bodyPr/>
          <a:lstStyle/>
          <a:p>
            <a:r>
              <a:rPr lang="nl-NL" dirty="0" smtClean="0"/>
              <a:t>Projecten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73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nl-NL" dirty="0" smtClean="0"/>
              <a:t>Bijzondere Noden geeft geld uit namens alle (doop)leden van de Gereformeerde Gemeente.</a:t>
            </a:r>
          </a:p>
          <a:p>
            <a:endParaRPr lang="nl-NL" dirty="0"/>
          </a:p>
          <a:p>
            <a:r>
              <a:rPr lang="nl-NL" dirty="0" smtClean="0"/>
              <a:t>Draag je steentje bij!</a:t>
            </a:r>
          </a:p>
          <a:p>
            <a:endParaRPr lang="nl-NL" dirty="0"/>
          </a:p>
          <a:p>
            <a:r>
              <a:rPr lang="nl-NL" dirty="0" smtClean="0"/>
              <a:t>‘Ben jij een diaken, in je directe omgeving en voor je naaste ver weg?’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2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r>
              <a:rPr lang="nl-NL" dirty="0" smtClean="0"/>
              <a:t>Hoeveel procent van je </a:t>
            </a:r>
            <a:r>
              <a:rPr lang="nl-NL" b="1" u="sng" dirty="0" smtClean="0"/>
              <a:t>tijd</a:t>
            </a:r>
            <a:r>
              <a:rPr lang="nl-NL" dirty="0" smtClean="0"/>
              <a:t> besteed je aan diaconaat dichtbij? En hoeveel aan diaconaat ver weg?</a:t>
            </a:r>
          </a:p>
          <a:p>
            <a:endParaRPr lang="nl-NL" dirty="0" smtClean="0"/>
          </a:p>
          <a:p>
            <a:r>
              <a:rPr lang="nl-NL" dirty="0" smtClean="0"/>
              <a:t>Hoeveel procent van je </a:t>
            </a:r>
            <a:r>
              <a:rPr lang="nl-NL" b="1" u="sng" dirty="0" smtClean="0"/>
              <a:t>geld</a:t>
            </a:r>
            <a:r>
              <a:rPr lang="nl-NL" dirty="0" smtClean="0"/>
              <a:t> besteed je aan diaconaat dichtbij? En hoeveel aan diaconaat ver weg?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Verwerking “Keuzes maken”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117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r>
              <a:rPr lang="nl-NL" dirty="0" smtClean="0"/>
              <a:t>2 </a:t>
            </a:r>
            <a:r>
              <a:rPr lang="nl-NL" dirty="0" err="1" smtClean="0"/>
              <a:t>Korinthe</a:t>
            </a:r>
            <a:r>
              <a:rPr lang="nl-NL" dirty="0" smtClean="0"/>
              <a:t> 8 vers 1-9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Zijn er woorden of zinnen die je niet begrijpt?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Op welke manier gaf de gemeente van Macedonië vorm aan diaconaat?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Wat betekent het persoonlijk voor jou om de Heere Jezus te volgen? Heeft dit invloed op jouw leven en de dingen die je doet (en laat)?</a:t>
            </a:r>
          </a:p>
          <a:p>
            <a:pPr marL="342900" indent="-342900">
              <a:buFont typeface="Arial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Verwerking “Bijbelstudie”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3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r>
              <a:rPr lang="nl-NL" dirty="0" smtClean="0"/>
              <a:t>2 </a:t>
            </a:r>
            <a:r>
              <a:rPr lang="nl-NL" dirty="0" err="1" smtClean="0"/>
              <a:t>Korinthe</a:t>
            </a:r>
            <a:r>
              <a:rPr lang="nl-NL" dirty="0" smtClean="0"/>
              <a:t> 9 vers 6-16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Zijn er woorden of zinnen die je niet begrijpt?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Schrijf belemmeringen op die je ervaart om vorm te geven aan hulp voor de naasten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Wat zegt Paulus over deze belemmeringen?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Hoe kan je met deze belemmeringen omgaan?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Wat zijn voor jou redenen om vorm te geven aan diaconaat?</a:t>
            </a:r>
            <a:r>
              <a:rPr lang="nl-NL" dirty="0"/>
              <a:t> </a:t>
            </a:r>
            <a:r>
              <a:rPr lang="nl-NL" dirty="0" smtClean="0"/>
              <a:t>Hoe zou je dit willen en kunnen doen?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Verwerking “Bijbelstudie”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4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nl-NL" dirty="0" smtClean="0"/>
              <a:t>Ga kerstpakketten maken voor oudere en eenzame mensen in de kerk</a:t>
            </a:r>
          </a:p>
          <a:p>
            <a:endParaRPr lang="nl-NL" dirty="0" smtClean="0"/>
          </a:p>
          <a:p>
            <a:r>
              <a:rPr lang="nl-NL" dirty="0" smtClean="0"/>
              <a:t>Ga vrijwilligersactiviteiten uitvoeren bij bv. Stichting Present</a:t>
            </a:r>
          </a:p>
          <a:p>
            <a:endParaRPr lang="nl-NL" dirty="0" smtClean="0"/>
          </a:p>
          <a:p>
            <a:r>
              <a:rPr lang="nl-NL" dirty="0" smtClean="0"/>
              <a:t>Organiseer een maaltijd voor gemeenteleden en buurtbewoners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Tip! Praktijkopdracht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1758049"/>
            <a:ext cx="7827282" cy="384265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is jouw mening over de volgende keuzes:</a:t>
            </a:r>
          </a:p>
          <a:p>
            <a:endParaRPr lang="nl-NL" dirty="0"/>
          </a:p>
          <a:p>
            <a:r>
              <a:rPr lang="nl-NL" dirty="0" smtClean="0"/>
              <a:t>Diaconaat dichtbij of ver weg</a:t>
            </a:r>
          </a:p>
          <a:p>
            <a:endParaRPr lang="nl-NL" dirty="0"/>
          </a:p>
          <a:p>
            <a:r>
              <a:rPr lang="nl-NL" dirty="0"/>
              <a:t>Diaconaat door </a:t>
            </a:r>
            <a:r>
              <a:rPr lang="nl-NL" dirty="0" smtClean="0"/>
              <a:t>inzet </a:t>
            </a:r>
            <a:r>
              <a:rPr lang="nl-NL" dirty="0"/>
              <a:t>van tijd of </a:t>
            </a:r>
            <a:r>
              <a:rPr lang="nl-NL" dirty="0" smtClean="0"/>
              <a:t>geld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Introductie “Keuzes maken”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7913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1758049"/>
            <a:ext cx="7827282" cy="3842651"/>
          </a:xfrm>
        </p:spPr>
        <p:txBody>
          <a:bodyPr/>
          <a:lstStyle/>
          <a:p>
            <a:r>
              <a:rPr lang="nl-NL" dirty="0" smtClean="0"/>
              <a:t>De Heere stelt bij het volk van Israël een sabbatsjaar en jubeljaar in</a:t>
            </a:r>
          </a:p>
          <a:p>
            <a:r>
              <a:rPr lang="nl-NL" dirty="0" smtClean="0"/>
              <a:t>In het sabbatsjaar moest een deel van de oogst afgestaan worden aan vreemdelingen</a:t>
            </a:r>
          </a:p>
          <a:p>
            <a:r>
              <a:rPr lang="nl-NL" dirty="0" smtClean="0"/>
              <a:t>Het jubeljaar vertelt dat er een moment van schuld vergeven moet zijn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zegt de Bijbel?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6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1758049"/>
            <a:ext cx="7827282" cy="3842651"/>
          </a:xfrm>
        </p:spPr>
        <p:txBody>
          <a:bodyPr/>
          <a:lstStyle/>
          <a:p>
            <a:r>
              <a:rPr lang="nl-NL" dirty="0" smtClean="0"/>
              <a:t>Terugkopen van bezittingen door zwager of oom bij verkoop in armoede</a:t>
            </a:r>
          </a:p>
          <a:p>
            <a:r>
              <a:rPr lang="nl-NL" dirty="0" smtClean="0"/>
              <a:t>Boaz kocht het land terug voor Naomi en Ruth</a:t>
            </a:r>
          </a:p>
          <a:p>
            <a:r>
              <a:rPr lang="nl-NL" dirty="0" smtClean="0"/>
              <a:t>Hoeken van het land niet oogsten, omdat dit voor de armen was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zegt de Bijbel?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1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1758049"/>
            <a:ext cx="7827282" cy="3842651"/>
          </a:xfrm>
          <a:blipFill dpi="0" rotWithShape="1">
            <a:blip r:embed="rId2">
              <a:alphaModFix amt="64000"/>
            </a:blip>
            <a:srcRect/>
            <a:tile tx="0" ty="0" sx="100000" sy="100000" flip="none" algn="tl"/>
          </a:blipFill>
        </p:spPr>
        <p:txBody>
          <a:bodyPr lIns="360000" tIns="360000" rIns="360000" bIns="360000" anchor="ctr" anchorCtr="0"/>
          <a:lstStyle/>
          <a:p>
            <a:pPr>
              <a:lnSpc>
                <a:spcPct val="150000"/>
              </a:lnSpc>
            </a:pPr>
            <a:r>
              <a:rPr lang="nl-NL" dirty="0" smtClean="0"/>
              <a:t>Dienaar in het algemeen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In algemene zin voor iemand met een ambt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Een niet-ambtsdrager die zorgt voor mensen die hulp nodig hebben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Iemand met een ambt om te zorgen voor mensen die hulp nodig hebben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Woordgebruik in de Bijbel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8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houdt de diaconie in?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Iedereen kan en moet bijdragen aan het welzijn van de gemeente</a:t>
            </a:r>
          </a:p>
          <a:p>
            <a:r>
              <a:rPr lang="nl-NL" dirty="0" smtClean="0"/>
              <a:t>Bewijs barmhartigheid aan mensen binnen en buiten de gemeente</a:t>
            </a:r>
          </a:p>
          <a:p>
            <a:r>
              <a:rPr lang="nl-NL" dirty="0" smtClean="0"/>
              <a:t>We moeten rekenschap afleggen voor ons rentmeesterschap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0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26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63575" y="1758049"/>
            <a:ext cx="5147582" cy="1670951"/>
          </a:xfrm>
        </p:spPr>
        <p:txBody>
          <a:bodyPr/>
          <a:lstStyle/>
          <a:p>
            <a:r>
              <a:rPr lang="nl-NL" dirty="0" smtClean="0"/>
              <a:t>Het </a:t>
            </a:r>
            <a:r>
              <a:rPr lang="nl-NL" dirty="0" err="1" smtClean="0"/>
              <a:t>deputaatschap</a:t>
            </a:r>
            <a:r>
              <a:rPr lang="nl-NL" dirty="0" smtClean="0"/>
              <a:t> Bijzondere Noden doet werk in opdracht van het hele kerkverband.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Wereldwijd diaconie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57" y="1758049"/>
            <a:ext cx="2679700" cy="1625600"/>
          </a:xfrm>
          <a:prstGeom prst="rect">
            <a:avLst/>
          </a:prstGeom>
        </p:spPr>
      </p:pic>
      <p:sp>
        <p:nvSpPr>
          <p:cNvPr id="9" name="Tijdelijke aanduiding voor tekst 6"/>
          <p:cNvSpPr txBox="1">
            <a:spLocks/>
          </p:cNvSpPr>
          <p:nvPr/>
        </p:nvSpPr>
        <p:spPr>
          <a:xfrm>
            <a:off x="663575" y="3429000"/>
            <a:ext cx="7827282" cy="16709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i="1" dirty="0"/>
              <a:t>De christelijke kerk heeft de taak om, naast het Woord de te verkondigen, ook onze naaste in nood te ondersteunen. Bijzondere Noden vormt hierin de </a:t>
            </a:r>
            <a:r>
              <a:rPr lang="nl-NL" sz="2000" dirty="0"/>
              <a:t>handen van de kerk</a:t>
            </a:r>
            <a:r>
              <a:rPr lang="nl-NL" sz="2000" i="1" dirty="0"/>
              <a:t>. Op deze manier willen we christelijke barmhartigheid betonen en de opdracht tot naastenliefde </a:t>
            </a:r>
            <a:r>
              <a:rPr lang="nl-NL" sz="2000" i="1" dirty="0" smtClean="0"/>
              <a:t>vervullen</a:t>
            </a:r>
            <a:r>
              <a:rPr lang="nl-NL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573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9" b="1"/>
          <a:stretch/>
        </p:blipFill>
        <p:spPr>
          <a:xfrm>
            <a:off x="1" y="1714500"/>
            <a:ext cx="9144000" cy="375283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4697468" y="1910448"/>
            <a:ext cx="3793389" cy="3842651"/>
          </a:xfrm>
        </p:spPr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Noodhulp</a:t>
            </a:r>
          </a:p>
          <a:p>
            <a:r>
              <a:rPr lang="nl-NL" dirty="0" smtClean="0"/>
              <a:t>± 20 projecten</a:t>
            </a:r>
          </a:p>
          <a:p>
            <a:endParaRPr lang="nl-NL" dirty="0"/>
          </a:p>
        </p:txBody>
      </p:sp>
      <p:sp>
        <p:nvSpPr>
          <p:cNvPr id="10" name="Tijdelijke aanduiding voor tekst 6"/>
          <p:cNvSpPr txBox="1">
            <a:spLocks/>
          </p:cNvSpPr>
          <p:nvPr/>
        </p:nvSpPr>
        <p:spPr>
          <a:xfrm>
            <a:off x="816711" y="19104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u="sng" dirty="0" smtClean="0"/>
              <a:t>Structurele</a:t>
            </a:r>
            <a:r>
              <a:rPr lang="nl-NL" u="sng" dirty="0" smtClean="0"/>
              <a:t> </a:t>
            </a:r>
            <a:r>
              <a:rPr lang="nl-NL" b="1" u="sng" dirty="0" smtClean="0"/>
              <a:t>projecten</a:t>
            </a:r>
          </a:p>
          <a:p>
            <a:pPr marL="0" indent="0">
              <a:buNone/>
            </a:pPr>
            <a:r>
              <a:rPr lang="nl-NL" dirty="0" smtClean="0"/>
              <a:t>± 40 projecten</a:t>
            </a:r>
          </a:p>
          <a:p>
            <a:r>
              <a:rPr lang="nl-NL" dirty="0" smtClean="0"/>
              <a:t>Thema’s:</a:t>
            </a:r>
          </a:p>
          <a:p>
            <a:pPr lvl="1"/>
            <a:r>
              <a:rPr lang="nl-NL" dirty="0" smtClean="0"/>
              <a:t>Voedselzekerheid</a:t>
            </a:r>
          </a:p>
          <a:p>
            <a:pPr lvl="1"/>
            <a:r>
              <a:rPr lang="nl-NL" dirty="0" smtClean="0"/>
              <a:t>Onderwijs</a:t>
            </a:r>
          </a:p>
          <a:p>
            <a:pPr lvl="1"/>
            <a:r>
              <a:rPr lang="nl-NL" dirty="0" smtClean="0"/>
              <a:t>Gezondheidszorg</a:t>
            </a:r>
          </a:p>
        </p:txBody>
      </p:sp>
    </p:spTree>
    <p:extLst>
      <p:ext uri="{BB962C8B-B14F-4D97-AF65-F5344CB8AC3E}">
        <p14:creationId xmlns:p14="http://schemas.microsoft.com/office/powerpoint/2010/main" val="5395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 en kosten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4697468" y="1910448"/>
            <a:ext cx="3793389" cy="3842651"/>
          </a:xfrm>
        </p:spPr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Noodhulp</a:t>
            </a:r>
          </a:p>
          <a:p>
            <a:r>
              <a:rPr lang="nl-NL" dirty="0" smtClean="0"/>
              <a:t>€ 100.000 Irak</a:t>
            </a:r>
          </a:p>
          <a:p>
            <a:r>
              <a:rPr lang="nl-NL" dirty="0" smtClean="0"/>
              <a:t>€ 150.000 Nepal</a:t>
            </a:r>
          </a:p>
          <a:p>
            <a:r>
              <a:rPr lang="nl-NL" dirty="0" smtClean="0"/>
              <a:t>€ 230.000 Filipijnen</a:t>
            </a:r>
            <a:endParaRPr lang="nl-NL" dirty="0"/>
          </a:p>
        </p:txBody>
      </p:sp>
      <p:sp>
        <p:nvSpPr>
          <p:cNvPr id="10" name="Tijdelijke aanduiding voor tekst 6"/>
          <p:cNvSpPr txBox="1">
            <a:spLocks/>
          </p:cNvSpPr>
          <p:nvPr/>
        </p:nvSpPr>
        <p:spPr>
          <a:xfrm>
            <a:off x="816711" y="19104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9494B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u="sng" dirty="0" smtClean="0"/>
              <a:t>Structurele projecten</a:t>
            </a:r>
          </a:p>
          <a:p>
            <a:r>
              <a:rPr lang="nl-NL" dirty="0" smtClean="0"/>
              <a:t>€ 55.000 Zuid-Afrika</a:t>
            </a:r>
          </a:p>
          <a:p>
            <a:r>
              <a:rPr lang="nl-NL" dirty="0" smtClean="0"/>
              <a:t>€ 14.000 Ecuador</a:t>
            </a:r>
          </a:p>
          <a:p>
            <a:r>
              <a:rPr lang="nl-NL" dirty="0" smtClean="0"/>
              <a:t>€ 52.100 </a:t>
            </a:r>
            <a:r>
              <a:rPr lang="nl-NL" dirty="0" err="1" smtClean="0"/>
              <a:t>Roemeni</a:t>
            </a:r>
            <a:r>
              <a:rPr lang="en-US" dirty="0" err="1" smtClean="0"/>
              <a:t>ë</a:t>
            </a:r>
            <a:endParaRPr lang="en-US" dirty="0" smtClean="0"/>
          </a:p>
          <a:p>
            <a:r>
              <a:rPr lang="en-US" dirty="0" smtClean="0"/>
              <a:t>€ 90.000 Pakistan</a:t>
            </a:r>
          </a:p>
          <a:p>
            <a:r>
              <a:rPr lang="en-US" dirty="0" smtClean="0"/>
              <a:t>€ 62.000 Zimbabwe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659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445BB049-2645-4CC6-8C52-6AD3B846EA92}" vid="{10C6EEB4-9675-46D1-B322-46CF125AACCF}"/>
    </a:ext>
  </a:extLst>
</a:theme>
</file>

<file path=ppt/theme/theme2.xml><?xml version="1.0" encoding="utf-8"?>
<a:theme xmlns:a="http://schemas.openxmlformats.org/drawingml/2006/main" name="Vervolg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445BB049-2645-4CC6-8C52-6AD3B846EA92}" vid="{1328A952-2F68-4DC1-A5A4-5765F89AF259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JBGG_powerpoint_algemeen_transparant</Template>
  <TotalTime>117</TotalTime>
  <Words>534</Words>
  <Application>Microsoft Office PowerPoint</Application>
  <PresentationFormat>Diavoorstelling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Introdia</vt:lpstr>
      <vt:lpstr>Vervolgdia</vt:lpstr>
      <vt:lpstr>Diaconie</vt:lpstr>
      <vt:lpstr>Introductie “Keuzes maken”</vt:lpstr>
      <vt:lpstr>Wat zegt de Bijbel?</vt:lpstr>
      <vt:lpstr>Wat zegt de Bijbel?</vt:lpstr>
      <vt:lpstr>Woordgebruik in de Bijbel</vt:lpstr>
      <vt:lpstr>Wat houdt de diaconie in?</vt:lpstr>
      <vt:lpstr>Wereldwijd diaconie</vt:lpstr>
      <vt:lpstr>Werkwijze</vt:lpstr>
      <vt:lpstr>Projecten en kosten</vt:lpstr>
      <vt:lpstr>Projecten</vt:lpstr>
      <vt:lpstr>Help!</vt:lpstr>
      <vt:lpstr>Verwerking “Keuzes maken”</vt:lpstr>
      <vt:lpstr>Verwerking “Bijbelstudie”</vt:lpstr>
      <vt:lpstr>Verwerking “Bijbelstudie”</vt:lpstr>
      <vt:lpstr>Tip! Praktijkopdracht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Werelddiaconaat</dc:title>
  <dc:creator>Bartjan Boer</dc:creator>
  <cp:lastModifiedBy>Aline van de Maat</cp:lastModifiedBy>
  <cp:revision>19</cp:revision>
  <dcterms:created xsi:type="dcterms:W3CDTF">2015-12-16T20:46:01Z</dcterms:created>
  <dcterms:modified xsi:type="dcterms:W3CDTF">2016-01-27T13:06:18Z</dcterms:modified>
</cp:coreProperties>
</file>