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9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B"/>
    <a:srgbClr val="F09700"/>
    <a:srgbClr val="B6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CE91-1708-9845-A25E-CC2EAB284892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0DDB-A3C9-9942-955A-0EEA20C12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88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besta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7559" y="3785420"/>
            <a:ext cx="9151559" cy="3072580"/>
          </a:xfrm>
          <a:prstGeom prst="rect">
            <a:avLst/>
          </a:prstGeom>
          <a:solidFill>
            <a:srgbClr val="F097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lt1"/>
              </a:solidFill>
            </a:endParaRPr>
          </a:p>
        </p:txBody>
      </p:sp>
      <p:pic>
        <p:nvPicPr>
          <p:cNvPr id="6" name="Afbeelding 5" descr="footer_beginpagi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" y="5588614"/>
            <a:ext cx="9159118" cy="1276945"/>
          </a:xfrm>
          <a:prstGeom prst="rect">
            <a:avLst/>
          </a:prstGeo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1572" y="5063048"/>
            <a:ext cx="7952322" cy="48285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sz="2400" b="0" dirty="0" smtClean="0"/>
              <a:t>Ondertitel</a:t>
            </a:r>
            <a:endParaRPr lang="nl-NL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316" y="4304170"/>
            <a:ext cx="7988578" cy="709714"/>
          </a:xfrm>
          <a:prstGeom prst="rect">
            <a:avLst/>
          </a:prstGeom>
        </p:spPr>
        <p:txBody>
          <a:bodyPr vert="horz"/>
          <a:lstStyle/>
          <a:p>
            <a:r>
              <a:rPr lang="nl-NL" dirty="0" smtClean="0"/>
              <a:t>Titel van presentatie</a:t>
            </a:r>
            <a:endParaRPr lang="nl-NL" dirty="0"/>
          </a:p>
        </p:txBody>
      </p:sp>
      <p:pic>
        <p:nvPicPr>
          <p:cNvPr id="7" name="Afbeelding 6" descr="typo_jeugdbo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18" y="3031203"/>
            <a:ext cx="5460516" cy="11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volgdia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5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volgdia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8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volgdia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61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volgdia_opsomming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volgdia_tekst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6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volgdia_opsomming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volgdia_tekst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82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volgdia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volgdia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0"/>
          </p:nvPr>
        </p:nvSpPr>
        <p:spPr>
          <a:xfrm>
            <a:off x="662400" y="1756800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6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8"/>
          <a:stretch/>
        </p:blipFill>
        <p:spPr>
          <a:xfrm>
            <a:off x="0" y="0"/>
            <a:ext cx="9144000" cy="63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bg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33"/>
            <a:ext cx="9149960" cy="68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5" r:id="rId3"/>
    <p:sldLayoutId id="2147483659" r:id="rId4"/>
    <p:sldLayoutId id="2147483658" r:id="rId5"/>
    <p:sldLayoutId id="2147483660" r:id="rId6"/>
    <p:sldLayoutId id="2147483661" r:id="rId7"/>
    <p:sldLayoutId id="2147483656" r:id="rId8"/>
    <p:sldLayoutId id="214748366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Vrij van de wet!?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Galaten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Door geloof in Christus geen slaaf maar zoon</a:t>
            </a:r>
          </a:p>
          <a:p>
            <a:endParaRPr lang="nl-NL" dirty="0" smtClean="0"/>
          </a:p>
          <a:p>
            <a:r>
              <a:rPr lang="nl-NL" dirty="0" smtClean="0"/>
              <a:t>Christus was uit de prediking van het geloof en niet uit de werken van de wet</a:t>
            </a:r>
          </a:p>
          <a:p>
            <a:endParaRPr lang="nl-NL" dirty="0" smtClean="0"/>
          </a:p>
          <a:p>
            <a:r>
              <a:rPr lang="nl-NL" dirty="0" smtClean="0"/>
              <a:t>Alle gelovigen zijn kinderen van Abraham</a:t>
            </a:r>
          </a:p>
          <a:p>
            <a:endParaRPr lang="nl-NL" dirty="0"/>
          </a:p>
          <a:p>
            <a:r>
              <a:rPr lang="nl-NL" dirty="0" smtClean="0"/>
              <a:t>Het geloof als antwoord op de belofte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Prediking van het geloof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6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Overtredingen ontmaskeren totdat Christus gekomen is</a:t>
            </a:r>
          </a:p>
          <a:p>
            <a:endParaRPr lang="nl-NL" dirty="0" smtClean="0"/>
          </a:p>
          <a:p>
            <a:r>
              <a:rPr lang="nl-NL" dirty="0" smtClean="0"/>
              <a:t>Voor de komst van Christus de wet als bewaring van de mens</a:t>
            </a:r>
          </a:p>
          <a:p>
            <a:endParaRPr lang="nl-NL" dirty="0" smtClean="0"/>
          </a:p>
          <a:p>
            <a:r>
              <a:rPr lang="nl-NL" dirty="0" smtClean="0"/>
              <a:t>Bij de komst van het geloof is de tuchtmeester uitgediend</a:t>
            </a:r>
          </a:p>
          <a:p>
            <a:endParaRPr lang="nl-NL" dirty="0" smtClean="0"/>
          </a:p>
          <a:p>
            <a:r>
              <a:rPr lang="nl-NL" dirty="0" smtClean="0"/>
              <a:t>Geen onderscheid meer; allen zijn één in Christus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De functie van de wet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7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Erfgenamen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nl-NL" dirty="0" smtClean="0"/>
              <a:t>Als kind niet meer dan een slaaf</a:t>
            </a:r>
          </a:p>
          <a:p>
            <a:pPr marL="342900" indent="-342900">
              <a:buFont typeface="Arial" charset="0"/>
              <a:buChar char="•"/>
            </a:pPr>
            <a:endParaRPr lang="nl-NL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Heer van alles</a:t>
            </a:r>
          </a:p>
          <a:p>
            <a:pPr marL="342900" indent="-342900">
              <a:buFont typeface="Arial" charset="0"/>
              <a:buChar char="•"/>
            </a:pPr>
            <a:endParaRPr lang="nl-NL" dirty="0" smtClean="0"/>
          </a:p>
        </p:txBody>
      </p:sp>
      <p:sp>
        <p:nvSpPr>
          <p:cNvPr id="5" name="Tijdelijke aanduiding voor tekst 1"/>
          <p:cNvSpPr txBox="1">
            <a:spLocks/>
          </p:cNvSpPr>
          <p:nvPr/>
        </p:nvSpPr>
        <p:spPr>
          <a:xfrm>
            <a:off x="4697468" y="1757363"/>
            <a:ext cx="3793389" cy="38426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</p:txBody>
      </p:sp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4697467" y="1757363"/>
            <a:ext cx="3793389" cy="38426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is-IS" dirty="0" smtClean="0"/>
              <a:t>Dienstbaar tot aan de volheid van de tijd</a:t>
            </a:r>
          </a:p>
          <a:p>
            <a:pPr marL="342900" indent="-342900">
              <a:buFont typeface="Arial" charset="0"/>
              <a:buChar char="•"/>
            </a:pPr>
            <a:endParaRPr lang="is-IS" dirty="0" smtClean="0"/>
          </a:p>
          <a:p>
            <a:pPr marL="342900" indent="-342900">
              <a:buFont typeface="Arial" charset="0"/>
              <a:buChar char="•"/>
            </a:pPr>
            <a:r>
              <a:rPr lang="is-IS" dirty="0" smtClean="0"/>
              <a:t>Door Christus wordt een gelovige van slaaf een zoon</a:t>
            </a:r>
          </a:p>
          <a:p>
            <a:pPr marL="342900" indent="-342900">
              <a:buFont typeface="Arial" charset="0"/>
              <a:buChar char="•"/>
            </a:pPr>
            <a:endParaRPr lang="nl-NL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5" b="9653"/>
          <a:stretch/>
        </p:blipFill>
        <p:spPr>
          <a:xfrm>
            <a:off x="1208891" y="3530279"/>
            <a:ext cx="2245795" cy="27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/>
              <a:t>Naar de wet of belofte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b="1" u="sng" dirty="0" smtClean="0"/>
              <a:t>Ismaël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dirty="0" smtClean="0"/>
              <a:t>Geboren uit een slavin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dirty="0" smtClean="0"/>
              <a:t>Uit het vlees (berekening van Abraham)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dirty="0" smtClean="0"/>
              <a:t>Kinderen uit een eenzame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nl-NL" dirty="0" smtClean="0"/>
          </a:p>
        </p:txBody>
      </p:sp>
      <p:sp>
        <p:nvSpPr>
          <p:cNvPr id="5" name="Tijdelijke aanduiding voor tekst 1"/>
          <p:cNvSpPr txBox="1">
            <a:spLocks/>
          </p:cNvSpPr>
          <p:nvPr/>
        </p:nvSpPr>
        <p:spPr>
          <a:xfrm>
            <a:off x="4697468" y="1757363"/>
            <a:ext cx="3793389" cy="38426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</p:txBody>
      </p:sp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4697467" y="1757363"/>
            <a:ext cx="3793389" cy="38426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b="1" u="sng" dirty="0" smtClean="0"/>
              <a:t>Izak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dirty="0" smtClean="0"/>
              <a:t>Geboren uit de vrije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dirty="0" smtClean="0"/>
              <a:t>Uit de belofte (onmogelijk bij Sara)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dirty="0" smtClean="0"/>
              <a:t>Kinderen uit een man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t="48893" r="71" b="15405"/>
          <a:stretch/>
        </p:blipFill>
        <p:spPr>
          <a:xfrm>
            <a:off x="658727" y="3738623"/>
            <a:ext cx="7826545" cy="18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Christus heeft de Galaten vrijgemaakt, dus ze moeten zichzelf niet tot slaaf laten maken</a:t>
            </a:r>
          </a:p>
          <a:p>
            <a:endParaRPr lang="nl-NL" dirty="0" smtClean="0"/>
          </a:p>
          <a:p>
            <a:r>
              <a:rPr lang="nl-NL" dirty="0" smtClean="0"/>
              <a:t>Bij het laten besnijden ga je in de weg van de wet</a:t>
            </a:r>
          </a:p>
          <a:p>
            <a:endParaRPr lang="nl-NL" dirty="0" smtClean="0"/>
          </a:p>
          <a:p>
            <a:r>
              <a:rPr lang="nl-NL" dirty="0" smtClean="0"/>
              <a:t>Bij Christus gaat het niet om het wel of niet besneden zijn, maar om het geloof door de liefde</a:t>
            </a:r>
          </a:p>
          <a:p>
            <a:endParaRPr lang="nl-NL" dirty="0" smtClean="0"/>
          </a:p>
          <a:p>
            <a:r>
              <a:rPr lang="nl-NL" dirty="0" smtClean="0"/>
              <a:t>De tegenstand komt niet door de besnijdenis maar door de prediking van het kruis</a:t>
            </a:r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In de vrijheid blijven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Gelovigen zijn tot vrijheid geroepen</a:t>
            </a:r>
          </a:p>
          <a:p>
            <a:r>
              <a:rPr lang="nl-NL" dirty="0" smtClean="0"/>
              <a:t>Niet de eigen begeerten volgen, maar elkaar dienen door liefde</a:t>
            </a:r>
          </a:p>
          <a:p>
            <a:r>
              <a:rPr lang="nl-NL" dirty="0" smtClean="0"/>
              <a:t>Blijf wandelen door de Geest</a:t>
            </a:r>
            <a:endParaRPr lang="nl-NL" dirty="0"/>
          </a:p>
          <a:p>
            <a:r>
              <a:rPr lang="nl-NL" dirty="0" smtClean="0"/>
              <a:t>Vlees en geest hebben beide verschillend doel</a:t>
            </a:r>
          </a:p>
          <a:p>
            <a:r>
              <a:rPr lang="nl-NL" dirty="0" smtClean="0"/>
              <a:t>Diegene van Christus hebben het vlees met de begeerten met Hem gekruisigd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In de vrijheid blijven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8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Medegelovigen moeten je met zachtmoedigheid terugbrengen als je in zonde valt</a:t>
            </a:r>
          </a:p>
          <a:p>
            <a:endParaRPr lang="nl-NL" dirty="0" smtClean="0"/>
          </a:p>
          <a:p>
            <a:r>
              <a:rPr lang="nl-NL" dirty="0" smtClean="0"/>
              <a:t>Hiermee de liefdeswet van Christus vervullen</a:t>
            </a:r>
          </a:p>
          <a:p>
            <a:endParaRPr lang="nl-NL" dirty="0" smtClean="0"/>
          </a:p>
          <a:p>
            <a:r>
              <a:rPr lang="nl-NL" dirty="0" smtClean="0"/>
              <a:t>De gemeente moet zorgdragen voor de predikanten</a:t>
            </a:r>
          </a:p>
          <a:p>
            <a:endParaRPr lang="nl-NL" dirty="0"/>
          </a:p>
          <a:p>
            <a:r>
              <a:rPr lang="nl-NL" dirty="0" smtClean="0"/>
              <a:t>Alles wat een mens </a:t>
            </a:r>
            <a:r>
              <a:rPr lang="nl-NL" dirty="0" smtClean="0"/>
              <a:t>zaait, </a:t>
            </a:r>
            <a:r>
              <a:rPr lang="nl-NL" dirty="0" smtClean="0"/>
              <a:t>moet hij oogsten; wat naar het vlees is zal verderf teweegbrengen</a:t>
            </a:r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Elkanders </a:t>
            </a:r>
            <a:r>
              <a:rPr lang="nl-NL" dirty="0" smtClean="0"/>
              <a:t>lasten dragen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14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De vromen naar het uiterlijk roepen om besnijdenis van de Galaten</a:t>
            </a:r>
          </a:p>
          <a:p>
            <a:r>
              <a:rPr lang="nl-NL" dirty="0" smtClean="0"/>
              <a:t>Paulus roem ligt niet in de uiterlijke roem</a:t>
            </a:r>
          </a:p>
          <a:p>
            <a:r>
              <a:rPr lang="nl-NL" dirty="0" smtClean="0"/>
              <a:t>In Christus is de gelovige een nieuw schepsel geworden</a:t>
            </a:r>
          </a:p>
          <a:p>
            <a:r>
              <a:rPr lang="nl-NL" dirty="0" smtClean="0"/>
              <a:t>Vrede en barmhartigheid vormen samen het Israël van God</a:t>
            </a:r>
          </a:p>
          <a:p>
            <a:endParaRPr lang="nl-NL" dirty="0"/>
          </a:p>
          <a:p>
            <a:r>
              <a:rPr lang="nl-NL" dirty="0" smtClean="0"/>
              <a:t>Ondanks de scherpte eindigt </a:t>
            </a:r>
            <a:r>
              <a:rPr lang="nl-NL" dirty="0" smtClean="0"/>
              <a:t>Paulus </a:t>
            </a:r>
            <a:r>
              <a:rPr lang="nl-NL" dirty="0" smtClean="0"/>
              <a:t>met ‘broeders’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Slot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3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nl-NL" dirty="0" smtClean="0"/>
              <a:t>Moet je de wetten van Mozes houden of juist niet?</a:t>
            </a:r>
          </a:p>
          <a:p>
            <a:endParaRPr lang="nl-NL" dirty="0" smtClean="0"/>
          </a:p>
          <a:p>
            <a:r>
              <a:rPr lang="nl-NL" dirty="0" smtClean="0"/>
              <a:t>Wat is de kracht van het geloof?</a:t>
            </a:r>
          </a:p>
          <a:p>
            <a:endParaRPr lang="nl-NL" dirty="0" smtClean="0"/>
          </a:p>
          <a:p>
            <a:r>
              <a:rPr lang="nl-NL" dirty="0" smtClean="0"/>
              <a:t>Hoe voorkom je dat een christen zijn vrijheid misbruikt?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Galatenbrief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7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Weetjes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Geschreven aan </a:t>
            </a:r>
            <a:r>
              <a:rPr lang="nl-NL" dirty="0" err="1" smtClean="0"/>
              <a:t>Galatië</a:t>
            </a:r>
            <a:r>
              <a:rPr lang="nl-NL" dirty="0"/>
              <a:t> </a:t>
            </a:r>
            <a:r>
              <a:rPr lang="nl-NL" dirty="0" smtClean="0"/>
              <a:t>rond 50 na Christus</a:t>
            </a:r>
          </a:p>
          <a:p>
            <a:r>
              <a:rPr lang="nl-NL" dirty="0" smtClean="0"/>
              <a:t>Niet bekend of het om provincie of streek gaat</a:t>
            </a:r>
          </a:p>
          <a:p>
            <a:r>
              <a:rPr lang="nl-NL" dirty="0" smtClean="0"/>
              <a:t>Belangrijkste vraag is of de christenen uit de heidenen zich aan joodse wetten moesten houden</a:t>
            </a:r>
          </a:p>
          <a:p>
            <a:r>
              <a:rPr lang="nl-NL" dirty="0" smtClean="0"/>
              <a:t>Paulus is hier op zijn 1</a:t>
            </a:r>
            <a:r>
              <a:rPr lang="nl-NL" baseline="30000" dirty="0" smtClean="0"/>
              <a:t>e</a:t>
            </a:r>
            <a:r>
              <a:rPr lang="nl-NL" dirty="0" smtClean="0"/>
              <a:t> zendingsreis geweest</a:t>
            </a:r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r="14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63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nl-NL" dirty="0" smtClean="0"/>
              <a:t>Het Evangelie voor jood en heiden (1-2)</a:t>
            </a:r>
          </a:p>
          <a:p>
            <a:endParaRPr lang="nl-NL" dirty="0" smtClean="0"/>
          </a:p>
          <a:p>
            <a:r>
              <a:rPr lang="nl-NL" dirty="0" smtClean="0"/>
              <a:t>Rechtvaardig door het geloof in Christus</a:t>
            </a:r>
            <a:r>
              <a:rPr lang="nl-NL" dirty="0"/>
              <a:t> </a:t>
            </a:r>
            <a:r>
              <a:rPr lang="nl-NL" dirty="0" smtClean="0"/>
              <a:t>(3-4)</a:t>
            </a:r>
          </a:p>
          <a:p>
            <a:endParaRPr lang="nl-NL" dirty="0" smtClean="0"/>
          </a:p>
          <a:p>
            <a:r>
              <a:rPr lang="nl-NL" dirty="0" smtClean="0"/>
              <a:t>Heilig in vrijheid door </a:t>
            </a:r>
            <a:r>
              <a:rPr lang="nl-NL" dirty="0"/>
              <a:t>de Geest </a:t>
            </a:r>
            <a:r>
              <a:rPr lang="nl-NL" dirty="0" smtClean="0"/>
              <a:t>(5-6)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8"/>
          <a:stretch/>
        </p:blipFill>
        <p:spPr/>
      </p:pic>
    </p:spTree>
    <p:extLst>
      <p:ext uri="{BB962C8B-B14F-4D97-AF65-F5344CB8AC3E}">
        <p14:creationId xmlns:p14="http://schemas.microsoft.com/office/powerpoint/2010/main" val="17913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b="1" dirty="0" smtClean="0"/>
              <a:t>Reden</a:t>
            </a:r>
            <a:r>
              <a:rPr lang="nl-NL" dirty="0" smtClean="0"/>
              <a:t>: gemeente is afgeweken van het Evangelie</a:t>
            </a:r>
          </a:p>
          <a:p>
            <a:endParaRPr lang="nl-NL" dirty="0" smtClean="0"/>
          </a:p>
          <a:p>
            <a:r>
              <a:rPr lang="nl-NL" dirty="0" smtClean="0"/>
              <a:t>Paulus begint </a:t>
            </a:r>
            <a:r>
              <a:rPr lang="nl-NL" dirty="0" smtClean="0"/>
              <a:t>scherp, </a:t>
            </a:r>
            <a:r>
              <a:rPr lang="nl-NL" dirty="0" smtClean="0"/>
              <a:t>waarna zegengroet volgt</a:t>
            </a:r>
          </a:p>
          <a:p>
            <a:r>
              <a:rPr lang="nl-NL" dirty="0" smtClean="0"/>
              <a:t>Hij is geroepen door Jezus Christus en niet door mensen</a:t>
            </a:r>
          </a:p>
          <a:p>
            <a:r>
              <a:rPr lang="nl-NL" dirty="0" smtClean="0"/>
              <a:t>Verwondering over feit dat gemeente snel afgeweken is van het Evangelie door de komst van dwaalleraars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Inleiding en zegengroet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2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3575" y="2341634"/>
            <a:ext cx="7827282" cy="3259066"/>
          </a:xfrm>
        </p:spPr>
        <p:txBody>
          <a:bodyPr/>
          <a:lstStyle/>
          <a:p>
            <a:r>
              <a:rPr lang="nl-NL" dirty="0" smtClean="0"/>
              <a:t>Paulus is een trouwe dienstknecht van Christus</a:t>
            </a:r>
          </a:p>
          <a:p>
            <a:r>
              <a:rPr lang="nl-NL" dirty="0"/>
              <a:t>Evangelie is niet door mensen gekregen of </a:t>
            </a:r>
            <a:r>
              <a:rPr lang="nl-NL" dirty="0" smtClean="0"/>
              <a:t>geleerd</a:t>
            </a:r>
          </a:p>
          <a:p>
            <a:r>
              <a:rPr lang="nl-NL" dirty="0" smtClean="0"/>
              <a:t>Christus heeft het Evangelie geopenbaard</a:t>
            </a:r>
          </a:p>
          <a:p>
            <a:r>
              <a:rPr lang="nl-NL" dirty="0" smtClean="0"/>
              <a:t>Heeft alleen Jakobus in Jeruzalem kunnen spreken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Een vervolger is een verkondiger geworden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4311" y="771974"/>
            <a:ext cx="7826546" cy="707886"/>
          </a:xfrm>
        </p:spPr>
        <p:txBody>
          <a:bodyPr>
            <a:spAutoFit/>
          </a:bodyPr>
          <a:lstStyle/>
          <a:p>
            <a:r>
              <a:rPr lang="nl-NL" sz="4000" dirty="0" err="1" smtClean="0"/>
              <a:t>Damaskus</a:t>
            </a:r>
            <a:r>
              <a:rPr lang="nl-NL" sz="4000" dirty="0" smtClean="0"/>
              <a:t> en bezoek Jeruzalem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1231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Legt verantwoording af van zijn prediking</a:t>
            </a:r>
          </a:p>
          <a:p>
            <a:r>
              <a:rPr lang="nl-NL" dirty="0" smtClean="0"/>
              <a:t>In Christus gaat het om vrijheid en </a:t>
            </a:r>
            <a:r>
              <a:rPr lang="nl-NL" dirty="0" smtClean="0"/>
              <a:t>niet om </a:t>
            </a:r>
            <a:r>
              <a:rPr lang="nl-NL" dirty="0" smtClean="0"/>
              <a:t>dienstbaarheid</a:t>
            </a:r>
          </a:p>
          <a:p>
            <a:r>
              <a:rPr lang="nl-NL" dirty="0" smtClean="0"/>
              <a:t>Het gaat er niet om wat mensen vroeger waren</a:t>
            </a:r>
          </a:p>
          <a:p>
            <a:r>
              <a:rPr lang="nl-NL" dirty="0" smtClean="0"/>
              <a:t>Paulus is geroepen om het Evangelie bij de heidenen te brengen</a:t>
            </a:r>
          </a:p>
          <a:p>
            <a:r>
              <a:rPr lang="nl-NL" dirty="0" smtClean="0"/>
              <a:t>Hij mag de armen niet vergeten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bezoek aan Jeruzalem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7" b="42449"/>
          <a:stretch/>
        </p:blipFill>
        <p:spPr>
          <a:xfrm>
            <a:off x="663575" y="4375230"/>
            <a:ext cx="7827282" cy="12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Petrus eet met de heidenen </a:t>
            </a:r>
            <a:r>
              <a:rPr lang="nl-NL" dirty="0" smtClean="0"/>
              <a:t>maar </a:t>
            </a:r>
            <a:r>
              <a:rPr lang="nl-NL" dirty="0" smtClean="0"/>
              <a:t>laat </a:t>
            </a:r>
            <a:r>
              <a:rPr lang="nl-NL" dirty="0" smtClean="0"/>
              <a:t>Joden </a:t>
            </a:r>
            <a:r>
              <a:rPr lang="nl-NL" dirty="0" smtClean="0"/>
              <a:t>links liggen</a:t>
            </a:r>
          </a:p>
          <a:p>
            <a:r>
              <a:rPr lang="nl-NL" dirty="0" smtClean="0"/>
              <a:t>Niet door de werken maar door het geloof rechtvaardig voor God</a:t>
            </a:r>
          </a:p>
          <a:p>
            <a:r>
              <a:rPr lang="nl-NL" dirty="0" smtClean="0"/>
              <a:t>Paulus wordt weer overtreder als muur tussen </a:t>
            </a:r>
            <a:r>
              <a:rPr lang="nl-NL" dirty="0" smtClean="0"/>
              <a:t>Jood </a:t>
            </a:r>
            <a:r>
              <a:rPr lang="nl-NL" dirty="0" smtClean="0"/>
              <a:t>en heiden ingesteld wordt</a:t>
            </a:r>
          </a:p>
          <a:p>
            <a:r>
              <a:rPr lang="nl-NL" dirty="0" smtClean="0"/>
              <a:t>Christus is tevergeefs gestorven als de wet een middel is om rechtvaardig te worden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Confrontatie in </a:t>
            </a:r>
            <a:r>
              <a:rPr lang="nl-NL" dirty="0" err="1" smtClean="0"/>
              <a:t>Antiochë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3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De wet heeft een tijdelijke functie als tuchtmeester</a:t>
            </a:r>
          </a:p>
          <a:p>
            <a:endParaRPr lang="nl-NL" dirty="0" smtClean="0"/>
          </a:p>
          <a:p>
            <a:r>
              <a:rPr lang="nl-NL" dirty="0" smtClean="0"/>
              <a:t>Wedergeboorte en levensvernieuwing uit de Geest begonnen, maar willen met het vlees verder gaan</a:t>
            </a:r>
          </a:p>
          <a:p>
            <a:endParaRPr lang="nl-NL" dirty="0" smtClean="0"/>
          </a:p>
          <a:p>
            <a:r>
              <a:rPr lang="nl-NL" dirty="0" smtClean="0"/>
              <a:t>Staat onder de vloek als je door de werken van de wet gerechtvaardigd wilt worden</a:t>
            </a:r>
          </a:p>
          <a:p>
            <a:endParaRPr lang="nl-NL" dirty="0"/>
          </a:p>
          <a:p>
            <a:r>
              <a:rPr lang="nl-NL" dirty="0" smtClean="0"/>
              <a:t>Christus heeft zichzelf tot een vloek gemaakt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l-NL" dirty="0" smtClean="0"/>
              <a:t>Werken van de wet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1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DAB43F5D-0753-0145-9F04-77CFAB2912F5}" vid="{30F255AF-B162-8945-B921-F6FEF559325C}"/>
    </a:ext>
  </a:extLst>
</a:theme>
</file>

<file path=ppt/theme/theme2.xml><?xml version="1.0" encoding="utf-8"?>
<a:theme xmlns:a="http://schemas.openxmlformats.org/drawingml/2006/main" name="Vervolg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DAB43F5D-0753-0145-9F04-77CFAB2912F5}" vid="{5AD74E0F-1E53-894D-93C3-823D7AC83840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JBGG_powerpoint_algemeen_transparant</Template>
  <TotalTime>245</TotalTime>
  <Words>682</Words>
  <Application>Microsoft Office PowerPoint</Application>
  <PresentationFormat>Diavoorstelling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Introdia</vt:lpstr>
      <vt:lpstr>Vervolgdia</vt:lpstr>
      <vt:lpstr>Galaten</vt:lpstr>
      <vt:lpstr>Doel Galatenbrief</vt:lpstr>
      <vt:lpstr>Weetjes</vt:lpstr>
      <vt:lpstr>Indeling</vt:lpstr>
      <vt:lpstr>Inleiding en zegengroet</vt:lpstr>
      <vt:lpstr>Damaskus en bezoek Jeruzalem</vt:lpstr>
      <vt:lpstr>2e bezoek aan Jeruzalem</vt:lpstr>
      <vt:lpstr>Confrontatie in Antiochë</vt:lpstr>
      <vt:lpstr>Werken van de wet</vt:lpstr>
      <vt:lpstr>Prediking van het geloof</vt:lpstr>
      <vt:lpstr>De functie van de wet</vt:lpstr>
      <vt:lpstr>Erfgenamen</vt:lpstr>
      <vt:lpstr>Naar de wet of belofte</vt:lpstr>
      <vt:lpstr>In de vrijheid blijven</vt:lpstr>
      <vt:lpstr>In de vrijheid blijven</vt:lpstr>
      <vt:lpstr>Elkanders lasten dragen</vt:lpstr>
      <vt:lpstr>Slot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Bartjan Boer</dc:creator>
  <cp:lastModifiedBy>Aline van de Maat</cp:lastModifiedBy>
  <cp:revision>21</cp:revision>
  <dcterms:created xsi:type="dcterms:W3CDTF">2016-04-22T19:43:40Z</dcterms:created>
  <dcterms:modified xsi:type="dcterms:W3CDTF">2016-05-30T10:20:34Z</dcterms:modified>
</cp:coreProperties>
</file>