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81" r:id="rId3"/>
    <p:sldId id="256" r:id="rId4"/>
    <p:sldId id="268" r:id="rId5"/>
    <p:sldId id="270" r:id="rId6"/>
    <p:sldId id="271" r:id="rId7"/>
    <p:sldId id="273" r:id="rId8"/>
    <p:sldId id="282" r:id="rId9"/>
    <p:sldId id="274" r:id="rId10"/>
    <p:sldId id="269" r:id="rId11"/>
    <p:sldId id="275" r:id="rId12"/>
    <p:sldId id="283" r:id="rId13"/>
    <p:sldId id="285" r:id="rId14"/>
    <p:sldId id="28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Vermeulen" initials="MV" lastIdx="0" clrIdx="0">
    <p:extLst>
      <p:ext uri="{19B8F6BF-5375-455C-9EA6-DF929625EA0E}">
        <p15:presenceInfo xmlns:p15="http://schemas.microsoft.com/office/powerpoint/2012/main" userId="S-1-5-21-1892009406-1189568946-1445353194-27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F7CF4-3286-4623-8030-15905D3DD196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08A43-649A-4861-9169-BD19F9D0B1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87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04BB-50FA-442A-9374-22454A778BAA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5A17-CDBA-480D-B1B0-D1534B6460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99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04BB-50FA-442A-9374-22454A778BAA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5A17-CDBA-480D-B1B0-D1534B6460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28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04BB-50FA-442A-9374-22454A778BAA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5A17-CDBA-480D-B1B0-D1534B6460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1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04BB-50FA-442A-9374-22454A778BAA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5A17-CDBA-480D-B1B0-D1534B6460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24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04BB-50FA-442A-9374-22454A778BAA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5A17-CDBA-480D-B1B0-D1534B6460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78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04BB-50FA-442A-9374-22454A778BAA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5A17-CDBA-480D-B1B0-D1534B6460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99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04BB-50FA-442A-9374-22454A778BAA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5A17-CDBA-480D-B1B0-D1534B6460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42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04BB-50FA-442A-9374-22454A778BAA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5A17-CDBA-480D-B1B0-D1534B6460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09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04BB-50FA-442A-9374-22454A778BAA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5A17-CDBA-480D-B1B0-D1534B6460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78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04BB-50FA-442A-9374-22454A778BAA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5A17-CDBA-480D-B1B0-D1534B6460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35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04BB-50FA-442A-9374-22454A778BAA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5A17-CDBA-480D-B1B0-D1534B6460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31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C04BB-50FA-442A-9374-22454A778BAA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5A17-CDBA-480D-B1B0-D1534B6460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24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680" y="5400155"/>
            <a:ext cx="3453303" cy="1267691"/>
          </a:xfrm>
          <a:prstGeom prst="rect">
            <a:avLst/>
          </a:prstGeom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987935" y="274638"/>
            <a:ext cx="7124700" cy="1325562"/>
          </a:xfrm>
        </p:spPr>
        <p:txBody>
          <a:bodyPr>
            <a:normAutofit/>
          </a:bodyPr>
          <a:lstStyle/>
          <a:p>
            <a:r>
              <a:rPr lang="nl-NL" sz="2800" b="1" dirty="0"/>
              <a:t>Opvoedingssymposium JBGG 08-02-2017</a:t>
            </a:r>
          </a:p>
        </p:txBody>
      </p:sp>
      <p:sp>
        <p:nvSpPr>
          <p:cNvPr id="19" name="Tijdelijke aanduiding voor inhoud 18"/>
          <p:cNvSpPr>
            <a:spLocks noGrp="1"/>
          </p:cNvSpPr>
          <p:nvPr>
            <p:ph sz="half" idx="2"/>
          </p:nvPr>
        </p:nvSpPr>
        <p:spPr>
          <a:xfrm>
            <a:off x="4114799" y="1600200"/>
            <a:ext cx="7640839" cy="487333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Programma: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Courier New" panose="02070309020205020404" pitchFamily="49" charset="0"/>
              <a:buChar char="o"/>
            </a:pPr>
            <a:r>
              <a:rPr lang="nl-NL"/>
              <a:t>Kennismaking</a:t>
            </a:r>
            <a:endParaRPr lang="nl-NL" dirty="0"/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Warming up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Inleiding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7" y="26504"/>
            <a:ext cx="3557097" cy="6858000"/>
          </a:xfr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0580" y="135726"/>
            <a:ext cx="193869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5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009" y="5666561"/>
            <a:ext cx="2778542" cy="1019989"/>
          </a:xfrm>
          <a:prstGeom prst="rect">
            <a:avLst/>
          </a:prstGeom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858809" y="183357"/>
            <a:ext cx="7312111" cy="1325562"/>
          </a:xfrm>
        </p:spPr>
        <p:txBody>
          <a:bodyPr>
            <a:normAutofit/>
          </a:bodyPr>
          <a:lstStyle/>
          <a:p>
            <a:r>
              <a:rPr lang="nl-NL" sz="3200" b="1" dirty="0"/>
              <a:t>Escalatiepatronen bij ontoelaatbaar</a:t>
            </a:r>
            <a:br>
              <a:rPr lang="nl-NL" sz="3200" b="1" dirty="0"/>
            </a:br>
            <a:r>
              <a:rPr lang="nl-NL" sz="3200" b="1" dirty="0"/>
              <a:t>gedrag:</a:t>
            </a:r>
          </a:p>
        </p:txBody>
      </p:sp>
      <p:sp>
        <p:nvSpPr>
          <p:cNvPr id="19" name="Tijdelijke aanduiding voor inhoud 18"/>
          <p:cNvSpPr>
            <a:spLocks noGrp="1"/>
          </p:cNvSpPr>
          <p:nvPr>
            <p:ph sz="half" idx="2"/>
          </p:nvPr>
        </p:nvSpPr>
        <p:spPr>
          <a:xfrm>
            <a:off x="3858809" y="970671"/>
            <a:ext cx="8176621" cy="491577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2" y="0"/>
            <a:ext cx="3557097" cy="6858000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410" y="183357"/>
            <a:ext cx="1729020" cy="1342958"/>
          </a:xfrm>
          <a:prstGeom prst="rect">
            <a:avLst/>
          </a:prstGeom>
        </p:spPr>
      </p:pic>
      <p:pic>
        <p:nvPicPr>
          <p:cNvPr id="9" name="Diagram 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98" r="-16582" b="-182"/>
          <a:stretch>
            <a:fillRect/>
          </a:stretch>
        </p:blipFill>
        <p:spPr bwMode="auto">
          <a:xfrm>
            <a:off x="2934588" y="1508919"/>
            <a:ext cx="8736907" cy="450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40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362" y="5643782"/>
            <a:ext cx="3307638" cy="1214218"/>
          </a:xfrm>
          <a:prstGeom prst="rect">
            <a:avLst/>
          </a:prstGeom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858809" y="183357"/>
            <a:ext cx="7312111" cy="1325562"/>
          </a:xfrm>
        </p:spPr>
        <p:txBody>
          <a:bodyPr>
            <a:normAutofit/>
          </a:bodyPr>
          <a:lstStyle/>
          <a:p>
            <a:r>
              <a:rPr lang="nl-NL" sz="3200" b="1" dirty="0"/>
              <a:t>Nieuwe Autoriteit!</a:t>
            </a:r>
          </a:p>
        </p:txBody>
      </p:sp>
      <p:sp>
        <p:nvSpPr>
          <p:cNvPr id="19" name="Tijdelijke aanduiding voor inhoud 18"/>
          <p:cNvSpPr>
            <a:spLocks noGrp="1"/>
          </p:cNvSpPr>
          <p:nvPr>
            <p:ph sz="half" idx="2"/>
          </p:nvPr>
        </p:nvSpPr>
        <p:spPr>
          <a:xfrm>
            <a:off x="3858809" y="1314450"/>
            <a:ext cx="7411171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altLang="nl-NL" dirty="0"/>
              <a:t>Van afstand naar aanwezigheid</a:t>
            </a:r>
          </a:p>
          <a:p>
            <a:r>
              <a:rPr lang="nl-NL" altLang="nl-NL" dirty="0"/>
              <a:t>Van macht naar kracht</a:t>
            </a:r>
          </a:p>
          <a:p>
            <a:r>
              <a:rPr lang="nl-NL" altLang="nl-NL" dirty="0"/>
              <a:t>Van controle van gedrag van kind naar zelfcontrole</a:t>
            </a:r>
          </a:p>
          <a:p>
            <a:r>
              <a:rPr lang="nl-NL" altLang="nl-NL" dirty="0"/>
              <a:t>Van ik als ouder, naar wij als betrokkenen</a:t>
            </a:r>
          </a:p>
          <a:p>
            <a:r>
              <a:rPr lang="nl-NL" altLang="nl-NL" dirty="0"/>
              <a:t>Van verharding naar verzoening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0"/>
            <a:ext cx="3760335" cy="6858000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2451" y="183357"/>
            <a:ext cx="1943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3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248" y="5418859"/>
            <a:ext cx="3453303" cy="1267691"/>
          </a:xfrm>
          <a:prstGeom prst="rect">
            <a:avLst/>
          </a:prstGeom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858809" y="183357"/>
            <a:ext cx="7312111" cy="1325562"/>
          </a:xfrm>
        </p:spPr>
        <p:txBody>
          <a:bodyPr>
            <a:normAutofit/>
          </a:bodyPr>
          <a:lstStyle/>
          <a:p>
            <a:r>
              <a:rPr lang="nl-NL" sz="2800" b="1" dirty="0"/>
              <a:t>Opvoedingssymposium JBGG 08-02-2017</a:t>
            </a:r>
            <a:endParaRPr lang="nl-NL" sz="2800" dirty="0"/>
          </a:p>
        </p:txBody>
      </p:sp>
      <p:sp>
        <p:nvSpPr>
          <p:cNvPr id="19" name="Tijdelijke aanduiding voor inhoud 18"/>
          <p:cNvSpPr>
            <a:spLocks noGrp="1"/>
          </p:cNvSpPr>
          <p:nvPr>
            <p:ph sz="half" idx="2"/>
          </p:nvPr>
        </p:nvSpPr>
        <p:spPr>
          <a:xfrm>
            <a:off x="3858809" y="1314450"/>
            <a:ext cx="7411171" cy="4572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BIJBELS!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Genesis 3</a:t>
            </a:r>
          </a:p>
          <a:p>
            <a:pPr marL="0" indent="0">
              <a:buNone/>
            </a:pPr>
            <a:r>
              <a:rPr lang="nl-NL" dirty="0"/>
              <a:t>Johannes 4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8809" cy="6858000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2451" y="183357"/>
            <a:ext cx="1943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29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100" y="3702600"/>
            <a:ext cx="3453303" cy="1267691"/>
          </a:xfrm>
          <a:prstGeom prst="rect">
            <a:avLst/>
          </a:prstGeom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858809" y="183357"/>
            <a:ext cx="7312111" cy="1325562"/>
          </a:xfrm>
        </p:spPr>
        <p:txBody>
          <a:bodyPr>
            <a:normAutofit/>
          </a:bodyPr>
          <a:lstStyle/>
          <a:p>
            <a:r>
              <a:rPr lang="nl-NL" sz="2800" b="1" dirty="0"/>
              <a:t>Opvoedingssymposium JBGG 08-02-2017</a:t>
            </a:r>
            <a:endParaRPr lang="nl-NL" sz="2800" dirty="0"/>
          </a:p>
        </p:txBody>
      </p:sp>
      <p:sp>
        <p:nvSpPr>
          <p:cNvPr id="19" name="Tijdelijke aanduiding voor inhoud 18"/>
          <p:cNvSpPr>
            <a:spLocks noGrp="1"/>
          </p:cNvSpPr>
          <p:nvPr>
            <p:ph sz="half" idx="2"/>
          </p:nvPr>
        </p:nvSpPr>
        <p:spPr>
          <a:xfrm>
            <a:off x="3858809" y="1314450"/>
            <a:ext cx="7411171" cy="4572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Bedankt voor uw aandacht! 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8809" cy="6858000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2451" y="183357"/>
            <a:ext cx="1943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3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84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680" y="5442358"/>
            <a:ext cx="3453303" cy="1267691"/>
          </a:xfrm>
          <a:prstGeom prst="rect">
            <a:avLst/>
          </a:prstGeom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987935" y="274638"/>
            <a:ext cx="7124700" cy="1325562"/>
          </a:xfrm>
        </p:spPr>
        <p:txBody>
          <a:bodyPr>
            <a:normAutofit/>
          </a:bodyPr>
          <a:lstStyle/>
          <a:p>
            <a:r>
              <a:rPr lang="nl-NL" sz="2800" b="1" dirty="0"/>
              <a:t>Opvoedingssymposium JBGG 08-02-2017</a:t>
            </a:r>
          </a:p>
        </p:txBody>
      </p:sp>
      <p:sp>
        <p:nvSpPr>
          <p:cNvPr id="19" name="Tijdelijke aanduiding voor inhoud 18"/>
          <p:cNvSpPr>
            <a:spLocks noGrp="1"/>
          </p:cNvSpPr>
          <p:nvPr>
            <p:ph sz="half" idx="2"/>
          </p:nvPr>
        </p:nvSpPr>
        <p:spPr>
          <a:xfrm>
            <a:off x="4114799" y="1600200"/>
            <a:ext cx="7640839" cy="4873336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Aangenaam…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7" y="0"/>
            <a:ext cx="3557097" cy="6858000"/>
          </a:xfr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3287" y="77702"/>
            <a:ext cx="193869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3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270" y="5430289"/>
            <a:ext cx="3014791" cy="1106715"/>
          </a:xfrm>
          <a:prstGeom prst="rect">
            <a:avLst/>
          </a:prstGeom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858809" y="183357"/>
            <a:ext cx="7312111" cy="1325562"/>
          </a:xfrm>
        </p:spPr>
        <p:txBody>
          <a:bodyPr>
            <a:normAutofit/>
          </a:bodyPr>
          <a:lstStyle/>
          <a:p>
            <a:r>
              <a:rPr lang="nl-NL" sz="2800" b="1" dirty="0"/>
              <a:t>Opvoedingssymposium JBGG 08-02-2017</a:t>
            </a:r>
            <a:endParaRPr lang="nl-NL" sz="2800" dirty="0"/>
          </a:p>
        </p:txBody>
      </p:sp>
      <p:sp>
        <p:nvSpPr>
          <p:cNvPr id="19" name="Tijdelijke aanduiding voor inhoud 18"/>
          <p:cNvSpPr>
            <a:spLocks noGrp="1"/>
          </p:cNvSpPr>
          <p:nvPr>
            <p:ph sz="half" idx="2"/>
          </p:nvPr>
        </p:nvSpPr>
        <p:spPr>
          <a:xfrm>
            <a:off x="3943351" y="1315208"/>
            <a:ext cx="781812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 Opdracht:</a:t>
            </a:r>
          </a:p>
          <a:p>
            <a:pPr marL="0" indent="0">
              <a:buNone/>
            </a:pPr>
            <a:r>
              <a:rPr lang="nl-NL" dirty="0"/>
              <a:t>1. Schrijf op een ‘geeltje’ een antwoord op de     volgende vraag:</a:t>
            </a:r>
          </a:p>
          <a:p>
            <a:pPr marL="0" indent="0">
              <a:buNone/>
            </a:pPr>
            <a:r>
              <a:rPr lang="nl-NL" dirty="0"/>
              <a:t>     - </a:t>
            </a:r>
            <a:r>
              <a:rPr lang="nl-NL" i="1" dirty="0"/>
              <a:t>Bedenk één belangrijke les die het ouderschap u heeft geleerd 	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2. Kijk even om je heen en maak contact met iemand die je niet (goed) kent</a:t>
            </a:r>
          </a:p>
          <a:p>
            <a:pPr marL="0" indent="0">
              <a:buNone/>
            </a:pPr>
            <a:r>
              <a:rPr lang="nl-NL" dirty="0"/>
              <a:t>3. Deel met elkaar de antwoorden</a:t>
            </a:r>
          </a:p>
          <a:p>
            <a:pPr marL="0" indent="0">
              <a:buNone/>
            </a:pPr>
            <a:r>
              <a:rPr lang="nl-NL" dirty="0"/>
              <a:t>4. Plak bij start van de pauze je geeltje op de </a:t>
            </a:r>
            <a:r>
              <a:rPr lang="nl-NL" dirty="0" err="1"/>
              <a:t>flapover</a:t>
            </a:r>
            <a:r>
              <a:rPr lang="nl-NL" dirty="0"/>
              <a:t> in de hal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2" y="0"/>
            <a:ext cx="3557097" cy="6858000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410" y="183357"/>
            <a:ext cx="1729020" cy="13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858809" y="183357"/>
            <a:ext cx="7312111" cy="1325562"/>
          </a:xfrm>
        </p:spPr>
        <p:txBody>
          <a:bodyPr>
            <a:normAutofit/>
          </a:bodyPr>
          <a:lstStyle/>
          <a:p>
            <a:r>
              <a:rPr lang="nl-NL" sz="2800" b="1" dirty="0"/>
              <a:t>Bouwen op vertrouwen</a:t>
            </a:r>
          </a:p>
        </p:txBody>
      </p:sp>
      <p:sp>
        <p:nvSpPr>
          <p:cNvPr id="19" name="Tijdelijke aanduiding voor inhoud 18"/>
          <p:cNvSpPr>
            <a:spLocks noGrp="1"/>
          </p:cNvSpPr>
          <p:nvPr>
            <p:ph sz="half" idx="2"/>
          </p:nvPr>
        </p:nvSpPr>
        <p:spPr>
          <a:xfrm>
            <a:off x="3858809" y="1314450"/>
            <a:ext cx="7411171" cy="4572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Puberteit: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Ik neem u mee naar de gezinnen van Charlotte en Heleen….. 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2" y="0"/>
            <a:ext cx="3557097" cy="6858000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410" y="183357"/>
            <a:ext cx="1729020" cy="134295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639" y="5599101"/>
            <a:ext cx="3014791" cy="11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1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722" y="5583859"/>
            <a:ext cx="3003829" cy="1102691"/>
          </a:xfrm>
          <a:prstGeom prst="rect">
            <a:avLst/>
          </a:prstGeom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858809" y="183357"/>
            <a:ext cx="7312111" cy="1325562"/>
          </a:xfrm>
        </p:spPr>
        <p:txBody>
          <a:bodyPr>
            <a:normAutofit/>
          </a:bodyPr>
          <a:lstStyle/>
          <a:p>
            <a:r>
              <a:rPr lang="nl-NL" sz="2800" b="1" dirty="0"/>
              <a:t>Bouwen op vertrouwen</a:t>
            </a:r>
            <a:endParaRPr lang="nl-NL" sz="2800" dirty="0"/>
          </a:p>
        </p:txBody>
      </p:sp>
      <p:sp>
        <p:nvSpPr>
          <p:cNvPr id="19" name="Tijdelijke aanduiding voor inhoud 18"/>
          <p:cNvSpPr>
            <a:spLocks noGrp="1"/>
          </p:cNvSpPr>
          <p:nvPr>
            <p:ph sz="half" idx="2"/>
          </p:nvPr>
        </p:nvSpPr>
        <p:spPr>
          <a:xfrm>
            <a:off x="3858809" y="1508919"/>
            <a:ext cx="7411171" cy="4960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Met welke vragen kwamen de moeders van Charlotte en Heleen mee in aanraking?</a:t>
            </a:r>
          </a:p>
          <a:p>
            <a:pPr lvl="0"/>
            <a:r>
              <a:rPr lang="nl-NL" dirty="0"/>
              <a:t>Hoeveel ruimte mogen jongeren krijgen in hun eigen ontwikkeling</a:t>
            </a:r>
          </a:p>
          <a:p>
            <a:pPr lvl="0"/>
            <a:r>
              <a:rPr lang="nl-NL" dirty="0"/>
              <a:t>Hoe oefen je gezag uit in een fase waarin jongeren in toenemende mate zelfstandig moeten worden</a:t>
            </a:r>
          </a:p>
          <a:p>
            <a:pPr lvl="0"/>
            <a:r>
              <a:rPr lang="nl-NL" dirty="0"/>
              <a:t>Hoe ga je als ouders om met problematisch of ontoelaatbaar gedrag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2" y="0"/>
            <a:ext cx="3557097" cy="6858000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410" y="183357"/>
            <a:ext cx="1729020" cy="13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0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218" y="5830344"/>
            <a:ext cx="2638212" cy="968475"/>
          </a:xfrm>
          <a:prstGeom prst="rect">
            <a:avLst/>
          </a:prstGeom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858809" y="183357"/>
            <a:ext cx="7312111" cy="1325562"/>
          </a:xfrm>
        </p:spPr>
        <p:txBody>
          <a:bodyPr>
            <a:normAutofit/>
          </a:bodyPr>
          <a:lstStyle/>
          <a:p>
            <a:r>
              <a:rPr lang="nl-NL" sz="2800" dirty="0"/>
              <a:t>Puberteit: </a:t>
            </a: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10891" y="1508919"/>
            <a:ext cx="7271397" cy="4593692"/>
          </a:xfrm>
          <a:prstGeom prst="rect">
            <a:avLst/>
          </a:prstGeom>
        </p:spPr>
      </p:pic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2" y="0"/>
            <a:ext cx="3557097" cy="6858000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6382" y="183357"/>
            <a:ext cx="1499048" cy="116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3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248" y="5418859"/>
            <a:ext cx="3453303" cy="1267691"/>
          </a:xfrm>
          <a:prstGeom prst="rect">
            <a:avLst/>
          </a:prstGeom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858809" y="183357"/>
            <a:ext cx="7312111" cy="1325562"/>
          </a:xfrm>
        </p:spPr>
        <p:txBody>
          <a:bodyPr>
            <a:normAutofit/>
          </a:bodyPr>
          <a:lstStyle/>
          <a:p>
            <a:r>
              <a:rPr lang="nl-NL" sz="2800" b="1" dirty="0"/>
              <a:t>Opvoedingssymposium JBGG 08-02-2017</a:t>
            </a:r>
            <a:endParaRPr lang="nl-NL" sz="2800" dirty="0"/>
          </a:p>
        </p:txBody>
      </p:sp>
      <p:sp>
        <p:nvSpPr>
          <p:cNvPr id="19" name="Tijdelijke aanduiding voor inhoud 18"/>
          <p:cNvSpPr>
            <a:spLocks noGrp="1"/>
          </p:cNvSpPr>
          <p:nvPr>
            <p:ph sz="half" idx="2"/>
          </p:nvPr>
        </p:nvSpPr>
        <p:spPr>
          <a:xfrm>
            <a:off x="3858809" y="1314450"/>
            <a:ext cx="7411171" cy="4572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Vaardigheden van kapitein: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altLang="nl-NL" dirty="0"/>
              <a:t>geeft duidelijke grenzen aan</a:t>
            </a:r>
          </a:p>
          <a:p>
            <a:r>
              <a:rPr lang="nl-NL" altLang="nl-NL" dirty="0"/>
              <a:t>Is bepalend aanwezig</a:t>
            </a:r>
          </a:p>
          <a:p>
            <a:r>
              <a:rPr lang="nl-NL" altLang="nl-NL" dirty="0"/>
              <a:t>Heeft een duidelijke route voor ogen</a:t>
            </a:r>
          </a:p>
          <a:p>
            <a:r>
              <a:rPr lang="nl-NL" altLang="nl-NL" dirty="0"/>
              <a:t>Houdt voet bij stuk, ook bij tegenwind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2" y="0"/>
            <a:ext cx="3557097" cy="6858000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410" y="183357"/>
            <a:ext cx="1729020" cy="13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8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594" y="5616116"/>
            <a:ext cx="2915957" cy="1070434"/>
          </a:xfrm>
          <a:prstGeom prst="rect">
            <a:avLst/>
          </a:prstGeom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858809" y="183357"/>
            <a:ext cx="7312111" cy="1325562"/>
          </a:xfrm>
        </p:spPr>
        <p:txBody>
          <a:bodyPr>
            <a:normAutofit/>
          </a:bodyPr>
          <a:lstStyle/>
          <a:p>
            <a:r>
              <a:rPr lang="nl-NL" sz="2800" b="1" dirty="0"/>
              <a:t>Opvoedingssymposium JBGG 08-02-2017</a:t>
            </a:r>
            <a:endParaRPr lang="nl-NL" sz="2800" dirty="0"/>
          </a:p>
        </p:txBody>
      </p:sp>
      <p:sp>
        <p:nvSpPr>
          <p:cNvPr id="19" name="Tijdelijke aanduiding voor inhoud 18"/>
          <p:cNvSpPr>
            <a:spLocks noGrp="1"/>
          </p:cNvSpPr>
          <p:nvPr>
            <p:ph sz="half" idx="2"/>
          </p:nvPr>
        </p:nvSpPr>
        <p:spPr>
          <a:xfrm>
            <a:off x="4220308" y="1314450"/>
            <a:ext cx="7049672" cy="51988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5900" dirty="0"/>
              <a:t>Vaardigheden van coach:</a:t>
            </a:r>
          </a:p>
          <a:p>
            <a:pPr marL="0" indent="0">
              <a:buNone/>
            </a:pPr>
            <a:endParaRPr lang="nl-NL" sz="5900" dirty="0"/>
          </a:p>
          <a:p>
            <a:r>
              <a:rPr lang="nl-NL" sz="5900" dirty="0"/>
              <a:t>Luisteren</a:t>
            </a:r>
          </a:p>
          <a:p>
            <a:r>
              <a:rPr lang="nl-NL" sz="5900" dirty="0"/>
              <a:t>Afstemmen</a:t>
            </a:r>
          </a:p>
          <a:p>
            <a:r>
              <a:rPr lang="nl-NL" sz="5900" dirty="0"/>
              <a:t>Activeren</a:t>
            </a:r>
          </a:p>
          <a:p>
            <a:r>
              <a:rPr lang="nl-NL" sz="5900" dirty="0"/>
              <a:t>Stimuleren</a:t>
            </a:r>
          </a:p>
          <a:p>
            <a:r>
              <a:rPr lang="nl-NL" sz="5900" dirty="0"/>
              <a:t>Overleggen</a:t>
            </a:r>
          </a:p>
          <a:p>
            <a:r>
              <a:rPr lang="nl-NL" sz="5900" dirty="0"/>
              <a:t>Acceptatie</a:t>
            </a:r>
          </a:p>
          <a:p>
            <a:endParaRPr lang="nl-NL" sz="5900" dirty="0"/>
          </a:p>
          <a:p>
            <a:pPr marL="0" indent="0">
              <a:buNone/>
            </a:pPr>
            <a:endParaRPr lang="nl-NL" sz="5900" dirty="0"/>
          </a:p>
          <a:p>
            <a:pPr marL="0" indent="0">
              <a:spcBef>
                <a:spcPct val="0"/>
              </a:spcBef>
              <a:buNone/>
              <a:defRPr/>
            </a:pPr>
            <a:br>
              <a:rPr lang="nl-NL" altLang="nl-NL" sz="5100" dirty="0">
                <a:solidFill>
                  <a:schemeClr val="tx2"/>
                </a:solidFill>
              </a:rPr>
            </a:br>
            <a:endParaRPr lang="nl-NL" sz="5100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2" y="0"/>
            <a:ext cx="3557097" cy="6858000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410" y="183357"/>
            <a:ext cx="1729020" cy="13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5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248" y="5418859"/>
            <a:ext cx="3453303" cy="1267691"/>
          </a:xfrm>
          <a:prstGeom prst="rect">
            <a:avLst/>
          </a:prstGeom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858809" y="183357"/>
            <a:ext cx="7312111" cy="1325562"/>
          </a:xfrm>
        </p:spPr>
        <p:txBody>
          <a:bodyPr>
            <a:normAutofit/>
          </a:bodyPr>
          <a:lstStyle/>
          <a:p>
            <a:r>
              <a:rPr lang="nl-NL" sz="2800" b="1" dirty="0"/>
              <a:t>Opvoedingssymposium JBGG 08-02-2017</a:t>
            </a:r>
            <a:endParaRPr lang="nl-NL" sz="2800" dirty="0"/>
          </a:p>
        </p:txBody>
      </p:sp>
      <p:sp>
        <p:nvSpPr>
          <p:cNvPr id="19" name="Tijdelijke aanduiding voor inhoud 18"/>
          <p:cNvSpPr>
            <a:spLocks noGrp="1"/>
          </p:cNvSpPr>
          <p:nvPr>
            <p:ph sz="half" idx="2"/>
          </p:nvPr>
        </p:nvSpPr>
        <p:spPr>
          <a:xfrm>
            <a:off x="3858809" y="1314450"/>
            <a:ext cx="7411171" cy="4572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Maak bewust onderscheid tussen onwenselijk gedrag en  ontoelaatbaar gedrag!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0"/>
            <a:ext cx="3746267" cy="6858000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2451" y="183357"/>
            <a:ext cx="1943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4522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227</Words>
  <Application>Microsoft Office PowerPoint</Application>
  <PresentationFormat>Breedbeeld</PresentationFormat>
  <Paragraphs>75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Blank</vt:lpstr>
      <vt:lpstr>Opvoedingssymposium JBGG 08-02-2017</vt:lpstr>
      <vt:lpstr>Opvoedingssymposium JBGG 08-02-2017</vt:lpstr>
      <vt:lpstr>Opvoedingssymposium JBGG 08-02-2017</vt:lpstr>
      <vt:lpstr>Bouwen op vertrouwen</vt:lpstr>
      <vt:lpstr>Bouwen op vertrouwen</vt:lpstr>
      <vt:lpstr>Puberteit: </vt:lpstr>
      <vt:lpstr>Opvoedingssymposium JBGG 08-02-2017</vt:lpstr>
      <vt:lpstr>Opvoedingssymposium JBGG 08-02-2017</vt:lpstr>
      <vt:lpstr>Opvoedingssymposium JBGG 08-02-2017</vt:lpstr>
      <vt:lpstr>Escalatiepatronen bij ontoelaatbaar gedrag:</vt:lpstr>
      <vt:lpstr>Nieuwe Autoriteit!</vt:lpstr>
      <vt:lpstr>Opvoedingssymposium JBGG 08-02-2017</vt:lpstr>
      <vt:lpstr>Opvoedingssymposium JBGG 08-02-2017</vt:lpstr>
      <vt:lpstr>PowerPoint-presentatie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 Vermeulen</dc:creator>
  <cp:lastModifiedBy>M. Vermeulen</cp:lastModifiedBy>
  <cp:revision>30</cp:revision>
  <dcterms:created xsi:type="dcterms:W3CDTF">2017-01-23T09:11:44Z</dcterms:created>
  <dcterms:modified xsi:type="dcterms:W3CDTF">2017-02-08T11:11:17Z</dcterms:modified>
</cp:coreProperties>
</file>